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Lst>
  <p:sldSz cy="6858000" cx="12192000"/>
  <p:notesSz cx="6858000" cy="9144000"/>
  <p:embeddedFontLst>
    <p:embeddedFont>
      <p:font typeface="Roboto Slab"/>
      <p:regular r:id="rId171"/>
      <p:bold r:id="rId172"/>
    </p:embeddedFont>
    <p:embeddedFont>
      <p:font typeface="Roboto"/>
      <p:regular r:id="rId173"/>
      <p:bold r:id="rId174"/>
      <p:italic r:id="rId175"/>
      <p:boldItalic r:id="rId176"/>
    </p:embeddedFont>
    <p:embeddedFont>
      <p:font typeface="Corbel"/>
      <p:regular r:id="rId177"/>
      <p:bold r:id="rId178"/>
      <p:italic r:id="rId179"/>
      <p:boldItalic r:id="rId1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1" roundtripDataSignature="AMtx7mgsorbXIZX1bAf/fqhjSu0+y0/+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181" Type="http://customschemas.google.com/relationships/presentationmetadata" Target="metadata"/><Relationship Id="rId34" Type="http://schemas.openxmlformats.org/officeDocument/2006/relationships/slide" Target="slides/slide30.xml"/><Relationship Id="rId180" Type="http://schemas.openxmlformats.org/officeDocument/2006/relationships/font" Target="fonts/Corbel-boldItalic.fntdata"/><Relationship Id="rId37" Type="http://schemas.openxmlformats.org/officeDocument/2006/relationships/slide" Target="slides/slide33.xml"/><Relationship Id="rId176" Type="http://schemas.openxmlformats.org/officeDocument/2006/relationships/font" Target="fonts/Roboto-boldItalic.fntdata"/><Relationship Id="rId36" Type="http://schemas.openxmlformats.org/officeDocument/2006/relationships/slide" Target="slides/slide32.xml"/><Relationship Id="rId175" Type="http://schemas.openxmlformats.org/officeDocument/2006/relationships/font" Target="fonts/Roboto-italic.fntdata"/><Relationship Id="rId39" Type="http://schemas.openxmlformats.org/officeDocument/2006/relationships/slide" Target="slides/slide35.xml"/><Relationship Id="rId174" Type="http://schemas.openxmlformats.org/officeDocument/2006/relationships/font" Target="fonts/Roboto-bold.fntdata"/><Relationship Id="rId38" Type="http://schemas.openxmlformats.org/officeDocument/2006/relationships/slide" Target="slides/slide34.xml"/><Relationship Id="rId173" Type="http://schemas.openxmlformats.org/officeDocument/2006/relationships/font" Target="fonts/Roboto-regular.fntdata"/><Relationship Id="rId179" Type="http://schemas.openxmlformats.org/officeDocument/2006/relationships/font" Target="fonts/Corbel-italic.fntdata"/><Relationship Id="rId178" Type="http://schemas.openxmlformats.org/officeDocument/2006/relationships/font" Target="fonts/Corbel-bold.fntdata"/><Relationship Id="rId177" Type="http://schemas.openxmlformats.org/officeDocument/2006/relationships/font" Target="fonts/Corbel-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font" Target="fonts/RobotoSlab-bold.fntdata"/><Relationship Id="rId65" Type="http://schemas.openxmlformats.org/officeDocument/2006/relationships/slide" Target="slides/slide61.xml"/><Relationship Id="rId171" Type="http://schemas.openxmlformats.org/officeDocument/2006/relationships/font" Target="fonts/RobotoSlab-regular.fntdata"/><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verconfidence_effect"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sudalairajkumar/nifty-indices-dataset" TargetMode="Externa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das.pydata.org/pandas-docs/stable/reference/api/pandas.DataFrame.plot.hexbin.html#pandas.DataFrame.plot.hexbin" TargetMode="Externa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das.pydata.org/pandas-docs/stable/user_guide/visualization.html#plotting-tools" TargetMode="External"/><Relationship Id="rId3" Type="http://schemas.openxmlformats.org/officeDocument/2006/relationships/hyperlink" Target="https://matplotlib.org/" TargetMode="Externa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rchive.ics.uci.edu/ml/" TargetMode="External"/><Relationship Id="rId3" Type="http://schemas.openxmlformats.org/officeDocument/2006/relationships/hyperlink" Target="https://www.kaggle.com/datasets" TargetMode="External"/><Relationship Id="rId4" Type="http://schemas.openxmlformats.org/officeDocument/2006/relationships/hyperlink" Target="https://registry.opendata.aws/" TargetMode="External"/><Relationship Id="rId10" Type="http://schemas.openxmlformats.org/officeDocument/2006/relationships/hyperlink" Target="https://www.reddit.com/r/datasets" TargetMode="External"/><Relationship Id="rId9" Type="http://schemas.openxmlformats.org/officeDocument/2006/relationships/hyperlink" Target="https://homl.info/10" TargetMode="External"/><Relationship Id="rId5" Type="http://schemas.openxmlformats.org/officeDocument/2006/relationships/hyperlink" Target="http://dataportals.org/" TargetMode="External"/><Relationship Id="rId6" Type="http://schemas.openxmlformats.org/officeDocument/2006/relationships/hyperlink" Target="http://opendatamonitor.eu/" TargetMode="External"/><Relationship Id="rId7" Type="http://schemas.openxmlformats.org/officeDocument/2006/relationships/hyperlink" Target="http://quandl.com/" TargetMode="External"/><Relationship Id="rId8" Type="http://schemas.openxmlformats.org/officeDocument/2006/relationships/hyperlink" Target="https://homl.info/9" TargetMode="Externa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ekflare.com/sql-practice-platforms/" TargetMode="External"/><Relationship Id="rId3" Type="http://schemas.openxmlformats.org/officeDocument/2006/relationships/hyperlink" Target="https://www.codingninjas.com/codestudio/problem-lists/top-100-sql-problems" TargetMode="External"/><Relationship Id="rId4" Type="http://schemas.openxmlformats.org/officeDocument/2006/relationships/hyperlink" Target="https://learnsql.com/blog/sql-basics-cheat-sheet/sql-basics-cheat-sheet-letter.pdf" TargetMode="Externa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fteracademy.com/blog/what-is-the-difference-between-dbms-and-rdbm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bigquery/docs/bigqueryml-intro"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ydonia_(region_of_Mars)"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42_(number)#The_Hitchhiker%27s_Guide_to_the_Galaxy"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dfs.semanticscholar.org/70c9/3e5e38a8176590f69c0491fd63ab2a9e67c4.pdf"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quaesita_statistics"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ormal_distribution"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 name="Google Shape;78;p1: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br>
              <a:rPr lang="en-US"/>
            </a:br>
            <a:r>
              <a:rPr b="0" lang="en-US" sz="1200" strike="noStrike">
                <a:solidFill>
                  <a:srgbClr val="000000"/>
                </a:solidFill>
                <a:latin typeface="Arial"/>
                <a:ea typeface="Arial"/>
                <a:cs typeface="Arial"/>
                <a:sym typeface="Arial"/>
              </a:rPr>
              <a:t>https://udacity.zoom.us/j/7991233356   </a:t>
            </a:r>
            <a:endParaRPr b="0" sz="1200" strike="noStrike">
              <a:latin typeface="Arial"/>
              <a:ea typeface="Arial"/>
              <a:cs typeface="Arial"/>
              <a:sym typeface="Arial"/>
            </a:endParaRPr>
          </a:p>
        </p:txBody>
      </p:sp>
      <p:sp>
        <p:nvSpPr>
          <p:cNvPr id="79" name="Google Shape;79;p1: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18da41ad9_0_232: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18da41ad9_0_232: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 name="Google Shape;155;g1418da41ad9_0_232: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96: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0" name="Google Shape;900;p96: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It’s all about rating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What about a real pro</a:t>
            </a:r>
            <a:endParaRPr b="0" sz="2000" strike="noStrike">
              <a:latin typeface="Arial"/>
              <a:ea typeface="Arial"/>
              <a:cs typeface="Arial"/>
              <a:sym typeface="Arial"/>
            </a:endParaRPr>
          </a:p>
        </p:txBody>
      </p:sp>
      <p:sp>
        <p:nvSpPr>
          <p:cNvPr id="901" name="Google Shape;901;p96: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9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0" name="Google Shape;910;p9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98: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0" name="Google Shape;920;p98: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921" name="Google Shape;921;p98: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99: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8" name="Google Shape;928;p99: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When decision-makers lack fundamental skills, there’s no math in the world that can fix it. Your data science team will not contribute to data-driven decision-making.</a:t>
            </a:r>
            <a:endParaRPr b="0" sz="1200" strike="noStrike">
              <a:latin typeface="Arial"/>
              <a:ea typeface="Arial"/>
              <a:cs typeface="Arial"/>
              <a:sym typeface="Arial"/>
            </a:endParaRPr>
          </a:p>
        </p:txBody>
      </p:sp>
      <p:sp>
        <p:nvSpPr>
          <p:cNvPr id="929" name="Google Shape;929;p99: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100: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6" name="Google Shape;936;p100: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nothing would be different if all those poor data scientists just made some numbers up</a:t>
            </a:r>
            <a:endParaRPr b="0" sz="1200" strike="noStrike">
              <a:latin typeface="Arial"/>
              <a:ea typeface="Arial"/>
              <a:cs typeface="Arial"/>
              <a:sym typeface="Arial"/>
            </a:endParaRPr>
          </a:p>
        </p:txBody>
      </p:sp>
      <p:sp>
        <p:nvSpPr>
          <p:cNvPr id="937" name="Google Shape;937;p100: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101: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4" name="Google Shape;944;p101: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Data scientist friends, if your organization suffers from this kind of decision-maker, then I suggest sticking to the most lightweight and simple analyses to save time and money. Until the decision-makers are better trained, your showy mathematical jiu jitsu is producing nothing but dissipated heat.</a:t>
            </a:r>
            <a:endParaRPr b="0" sz="1200" strike="noStrike">
              <a:latin typeface="Arial"/>
              <a:ea typeface="Arial"/>
              <a:cs typeface="Arial"/>
              <a:sym typeface="Arial"/>
            </a:endParaRPr>
          </a:p>
        </p:txBody>
      </p:sp>
      <p:sp>
        <p:nvSpPr>
          <p:cNvPr id="945" name="Google Shape;945;p101: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10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4" name="Google Shape;954;p10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103: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1" name="Google Shape;961;p103: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1" lang="en-US" sz="1200" strike="noStrike">
                <a:solidFill>
                  <a:srgbClr val="000000"/>
                </a:solidFill>
                <a:latin typeface="Arial"/>
                <a:ea typeface="Arial"/>
                <a:cs typeface="Arial"/>
                <a:sym typeface="Arial"/>
              </a:rPr>
              <a:t>Problem:</a:t>
            </a:r>
            <a:r>
              <a:rPr b="0" lang="en-US" sz="1200" strike="noStrike">
                <a:solidFill>
                  <a:srgbClr val="000000"/>
                </a:solidFill>
                <a:latin typeface="Arial"/>
                <a:ea typeface="Arial"/>
                <a:cs typeface="Arial"/>
                <a:sym typeface="Arial"/>
              </a:rPr>
              <a:t> you’re free to move the goalposts </a:t>
            </a:r>
            <a:r>
              <a:rPr b="0" i="1" lang="en-US" sz="1200" strike="noStrike">
                <a:solidFill>
                  <a:srgbClr val="000000"/>
                </a:solidFill>
                <a:latin typeface="Arial"/>
                <a:ea typeface="Arial"/>
                <a:cs typeface="Arial"/>
                <a:sym typeface="Arial"/>
              </a:rPr>
              <a:t>after</a:t>
            </a:r>
            <a:r>
              <a:rPr b="0" lang="en-US" sz="1200" strike="noStrike">
                <a:solidFill>
                  <a:srgbClr val="000000"/>
                </a:solidFill>
                <a:latin typeface="Arial"/>
                <a:ea typeface="Arial"/>
                <a:cs typeface="Arial"/>
                <a:sym typeface="Arial"/>
              </a:rPr>
              <a:t> you find out where the data landed. (Of course you score a goal every time. You’re just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that</a:t>
            </a:r>
            <a:r>
              <a:rPr b="0" lang="en-US" sz="1200" strike="noStrike">
                <a:solidFill>
                  <a:srgbClr val="000000"/>
                </a:solidFill>
                <a:latin typeface="Arial"/>
                <a:ea typeface="Arial"/>
                <a:cs typeface="Arial"/>
                <a:sym typeface="Arial"/>
              </a:rPr>
              <a:t> good.)</a:t>
            </a:r>
            <a:endParaRPr b="0" sz="1200" strike="noStrike">
              <a:latin typeface="Arial"/>
              <a:ea typeface="Arial"/>
              <a:cs typeface="Arial"/>
              <a:sym typeface="Arial"/>
            </a:endParaRPr>
          </a:p>
        </p:txBody>
      </p:sp>
      <p:sp>
        <p:nvSpPr>
          <p:cNvPr id="962" name="Google Shape;962;p103: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04: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9" name="Google Shape;969;p104: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set the goalposts in advance and resist temptation to move them later.</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Framing the decision and setting decision criteria is a science of its own</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 a quick fix that goes a long way is to come up with your decision boundary up front in your data science project.</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resis</a:t>
            </a:r>
            <a:endParaRPr b="0" sz="1200" strike="noStrike">
              <a:latin typeface="Arial"/>
              <a:ea typeface="Arial"/>
              <a:cs typeface="Arial"/>
              <a:sym typeface="Arial"/>
            </a:endParaRPr>
          </a:p>
        </p:txBody>
      </p:sp>
      <p:sp>
        <p:nvSpPr>
          <p:cNvPr id="970" name="Google Shape;970;p104: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10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8" name="Google Shape;978;p10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18da41ad9_0_32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418da41ad9_0_327: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 name="Google Shape;164;g1418da41ad9_0_327: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106: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6" name="Google Shape;986;p106: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she tugs at the pricetag on the back. “Hey, what does this say?” she asks me. “If it’s less than 80 bucks, I’ll buy it.”</a:t>
            </a:r>
            <a:endParaRPr b="0" sz="1200" strike="noStrike">
              <a:latin typeface="Arial"/>
              <a:ea typeface="Arial"/>
              <a:cs typeface="Arial"/>
              <a:sym typeface="Arial"/>
            </a:endParaRPr>
          </a:p>
        </p:txBody>
      </p:sp>
      <p:sp>
        <p:nvSpPr>
          <p:cNvPr id="987" name="Google Shape;987;p106: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107: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4" name="Google Shape;994;p107: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Now that’s some decision intelligence! Instead of first seeing the price and then talking herself into a decision she’s already made, she uses the data to drive it. With a well-practiced reflex, she weighs how much she likes the dress and her budget, then sets the decision boundary, and only allows herself to see the data (price) once that’s done. She’s in the habit of using data in the right order and that’s a muscle you can exercise too.</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995" name="Google Shape;995;p107: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08: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2" name="Google Shape;1002;p108: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559" lvl="0" marL="216000" rtl="0" algn="l">
              <a:lnSpc>
                <a:spcPct val="100000"/>
              </a:lnSpc>
              <a:spcBef>
                <a:spcPts val="0"/>
              </a:spcBef>
              <a:spcAft>
                <a:spcPts val="0"/>
              </a:spcAft>
              <a:buNone/>
            </a:pPr>
            <a:r>
              <a:rPr b="0" lang="en-US" sz="2000" strike="noStrike">
                <a:latin typeface="Arial"/>
                <a:ea typeface="Arial"/>
                <a:cs typeface="Arial"/>
                <a:sym typeface="Arial"/>
              </a:rPr>
              <a:t>People don’t always need to be data-driven and Emma knows that. She doesn’t have to make unimportant decisions that way, but she also knows that practice makes perfect. It’s much easier to build the habit on trivial decisions than to struggle when the important ones come around.</a:t>
            </a:r>
            <a:endParaRPr b="0" sz="2000" strike="noStrike">
              <a:latin typeface="Arial"/>
              <a:ea typeface="Arial"/>
              <a:cs typeface="Arial"/>
              <a:sym typeface="Arial"/>
            </a:endParaRPr>
          </a:p>
          <a:p>
            <a:pPr indent="-21455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003" name="Google Shape;1003;p108: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109: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0" name="Google Shape;1010;p109: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I went to buy fireworks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I sticked to 80 pounds</a:t>
            </a:r>
            <a:endParaRPr b="0" sz="2000" strike="noStrike">
              <a:latin typeface="Arial"/>
              <a:ea typeface="Arial"/>
              <a:cs typeface="Arial"/>
              <a:sym typeface="Arial"/>
            </a:endParaRPr>
          </a:p>
        </p:txBody>
      </p:sp>
      <p:sp>
        <p:nvSpPr>
          <p:cNvPr id="1011" name="Google Shape;1011;p109: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1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8" name="Google Shape;1018;p11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11: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6" name="Google Shape;1026;p111: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In fact, standard advice for negotiators is to think through the entire range of potential offer combinations and plan your reactions to them in advance, otherwise it’s very easy for an experienced opponent to take advantage of you. Even without all the persuasion tactics at your counterpart’s disposal, irrelevant short-term factors like your blood sugar levels, your mood, how much the other party is smiling, and whether the sun is shining can have a disproportionate effect on the deal. </a:t>
            </a:r>
            <a:endParaRPr b="0" sz="1200" strike="noStrike">
              <a:latin typeface="Arial"/>
              <a:ea typeface="Arial"/>
              <a:cs typeface="Arial"/>
              <a:sym typeface="Arial"/>
            </a:endParaRPr>
          </a:p>
        </p:txBody>
      </p:sp>
      <p:sp>
        <p:nvSpPr>
          <p:cNvPr id="1027" name="Google Shape;1027;p111: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112: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5" name="Google Shape;1035;p112: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Next time you’re negotiating a salary, for example, make sure you’ve thought about your number </a:t>
            </a:r>
            <a:r>
              <a:rPr b="0" i="1" lang="en-US" sz="1200" strike="noStrike">
                <a:solidFill>
                  <a:srgbClr val="000000"/>
                </a:solidFill>
                <a:latin typeface="Arial"/>
                <a:ea typeface="Arial"/>
                <a:cs typeface="Arial"/>
                <a:sym typeface="Arial"/>
              </a:rPr>
              <a:t>before</a:t>
            </a:r>
            <a:r>
              <a:rPr b="0" lang="en-US" sz="1200" strike="noStrike">
                <a:solidFill>
                  <a:srgbClr val="000000"/>
                </a:solidFill>
                <a:latin typeface="Arial"/>
                <a:ea typeface="Arial"/>
                <a:cs typeface="Arial"/>
                <a:sym typeface="Arial"/>
              </a:rPr>
              <a:t> you hear theirs.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Whether you think about what a number means to you before or after you see it, you still have to think about it. Doing it beforehand helps you counter some of the bugs in your human programming, with large payoffs in decision quality and negotiation performance. Improving the order of operations here is a valuable habit to cultivate and crucial if you’d like to be involved in data-driven decision-making. And here’s some bonus good news: with practice it’ll feel automatic.</a:t>
            </a:r>
            <a:endParaRPr b="0" sz="1200" strike="noStrike">
              <a:latin typeface="Arial"/>
              <a:ea typeface="Arial"/>
              <a:cs typeface="Arial"/>
              <a:sym typeface="Arial"/>
            </a:endParaRPr>
          </a:p>
        </p:txBody>
      </p:sp>
      <p:sp>
        <p:nvSpPr>
          <p:cNvPr id="1036" name="Google Shape;1036;p112: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13: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4" name="Google Shape;1044;p113: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Data-Driven? Think again. The psychological habit most people… | by Cassie Kozyrkov | HackerNoon.com | Medium</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https://medium.com/hackernoon/data-inspired-5c78db3999b2</a:t>
            </a:r>
            <a:endParaRPr b="0" sz="2000" strike="noStrike">
              <a:latin typeface="Arial"/>
              <a:ea typeface="Arial"/>
              <a:cs typeface="Arial"/>
              <a:sym typeface="Arial"/>
            </a:endParaRPr>
          </a:p>
        </p:txBody>
      </p:sp>
      <p:sp>
        <p:nvSpPr>
          <p:cNvPr id="1045" name="Google Shape;1045;p113: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1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3" name="Google Shape;1053;p11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11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0" name="Google Shape;1060;p11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418da41ad9_0_33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418da41ad9_0_33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how to collaborate? </a:t>
            </a:r>
            <a:endParaRPr/>
          </a:p>
          <a:p>
            <a:pPr indent="0" lvl="0" marL="0" rtl="0" algn="l">
              <a:spcBef>
                <a:spcPts val="0"/>
              </a:spcBef>
              <a:spcAft>
                <a:spcPts val="0"/>
              </a:spcAft>
              <a:buNone/>
            </a:pPr>
            <a:r>
              <a:rPr lang="en-US"/>
              <a:t>How to Use the Github Workflow - YouTube</a:t>
            </a:r>
            <a:endParaRPr/>
          </a:p>
          <a:p>
            <a:pPr indent="0" lvl="0" marL="0" rtl="0" algn="l">
              <a:spcBef>
                <a:spcPts val="0"/>
              </a:spcBef>
              <a:spcAft>
                <a:spcPts val="0"/>
              </a:spcAft>
              <a:buNone/>
            </a:pPr>
            <a:r>
              <a:rPr lang="en-US"/>
              <a:t>https://www.youtube.com/watch?v=8UguQzmswC4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Since 2018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multiple versions </a:t>
            </a:r>
            <a:endParaRPr/>
          </a:p>
          <a:p>
            <a:pPr indent="0" lvl="0" marL="0" rtl="0" algn="l">
              <a:spcBef>
                <a:spcPts val="0"/>
              </a:spcBef>
              <a:spcAft>
                <a:spcPts val="0"/>
              </a:spcAft>
              <a:buNone/>
            </a:pPr>
            <a:r>
              <a:t/>
            </a:r>
            <a:endParaRPr/>
          </a:p>
        </p:txBody>
      </p:sp>
      <p:sp>
        <p:nvSpPr>
          <p:cNvPr id="172" name="Google Shape;172;g1418da41ad9_0_33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17: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7" name="Google Shape;1067;p117: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What do they mean?</a:t>
            </a:r>
            <a:endParaRPr b="0" sz="2000" strike="noStrike">
              <a:latin typeface="Arial"/>
              <a:ea typeface="Arial"/>
              <a:cs typeface="Arial"/>
              <a:sym typeface="Arial"/>
            </a:endParaRPr>
          </a:p>
        </p:txBody>
      </p:sp>
      <p:sp>
        <p:nvSpPr>
          <p:cNvPr id="1068" name="Google Shape;1068;p117: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18: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5" name="Google Shape;1075;p118: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Python for Machine Learning: Pandas Axis Explained | Railsware Blog</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https://railsware.com/blog/python-for-machine-learning-pandas-axis-explained/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Usually, in Python, one-dimensional structures are displayed as a row of values. On the contrary, here we see that </a:t>
            </a:r>
            <a:r>
              <a:rPr b="0" i="1" lang="en-US" sz="1200" strike="noStrike">
                <a:solidFill>
                  <a:srgbClr val="000000"/>
                </a:solidFill>
                <a:latin typeface="Arial"/>
                <a:ea typeface="Arial"/>
                <a:cs typeface="Arial"/>
                <a:sym typeface="Arial"/>
              </a:rPr>
              <a:t>Series</a:t>
            </a:r>
            <a:r>
              <a:rPr b="0" lang="en-US" sz="1200" strike="noStrike">
                <a:solidFill>
                  <a:srgbClr val="000000"/>
                </a:solidFill>
                <a:latin typeface="Arial"/>
                <a:ea typeface="Arial"/>
                <a:cs typeface="Arial"/>
                <a:sym typeface="Arial"/>
              </a:rPr>
              <a:t> is displayed as a column of values.</a:t>
            </a:r>
            <a:endParaRPr b="0" sz="1200" strike="noStrike">
              <a:latin typeface="Arial"/>
              <a:ea typeface="Arial"/>
              <a:cs typeface="Arial"/>
              <a:sym typeface="Arial"/>
            </a:endParaRPr>
          </a:p>
        </p:txBody>
      </p:sp>
      <p:sp>
        <p:nvSpPr>
          <p:cNvPr id="1076" name="Google Shape;1076;p118: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119: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3" name="Google Shape;1083;p119: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Our </a:t>
            </a:r>
            <a:r>
              <a:rPr b="0" i="1" lang="en-US" sz="1200" strike="noStrike">
                <a:solidFill>
                  <a:srgbClr val="000000"/>
                </a:solidFill>
                <a:latin typeface="Arial"/>
                <a:ea typeface="Arial"/>
                <a:cs typeface="Arial"/>
                <a:sym typeface="Arial"/>
              </a:rPr>
              <a:t>DataFrame</a:t>
            </a:r>
            <a:r>
              <a:rPr b="0" lang="en-US" sz="1200" strike="noStrike">
                <a:solidFill>
                  <a:srgbClr val="000000"/>
                </a:solidFill>
                <a:latin typeface="Arial"/>
                <a:ea typeface="Arial"/>
                <a:cs typeface="Arial"/>
                <a:sym typeface="Arial"/>
              </a:rPr>
              <a:t> object has 0, 1, 2, 3, 4 indexes along the “axis 0”, and additionally, it has “axis 1” indexes which are: </a:t>
            </a:r>
            <a:r>
              <a:rPr b="0" i="1" lang="en-US" sz="1200" strike="noStrike">
                <a:solidFill>
                  <a:srgbClr val="000000"/>
                </a:solidFill>
                <a:latin typeface="Arial"/>
                <a:ea typeface="Arial"/>
                <a:cs typeface="Arial"/>
                <a:sym typeface="Arial"/>
              </a:rPr>
              <a:t>‘a’</a:t>
            </a:r>
            <a:r>
              <a:rPr b="0" lang="en-US" sz="1200" strike="noStrike">
                <a:solidFill>
                  <a:srgbClr val="000000"/>
                </a:solidFill>
                <a:latin typeface="Arial"/>
                <a:ea typeface="Arial"/>
                <a:cs typeface="Arial"/>
                <a:sym typeface="Arial"/>
              </a:rPr>
              <a:t> and </a:t>
            </a:r>
            <a:r>
              <a:rPr b="0" i="1" lang="en-US" sz="1200" strike="noStrike">
                <a:solidFill>
                  <a:srgbClr val="000000"/>
                </a:solidFill>
                <a:latin typeface="Arial"/>
                <a:ea typeface="Arial"/>
                <a:cs typeface="Arial"/>
                <a:sym typeface="Arial"/>
              </a:rPr>
              <a:t>‘b’</a:t>
            </a:r>
            <a:r>
              <a:rPr b="0" lang="en-US" sz="1200" strike="noStrike">
                <a:solidFill>
                  <a:srgbClr val="000000"/>
                </a:solidFill>
                <a:latin typeface="Arial"/>
                <a:ea typeface="Arial"/>
                <a:cs typeface="Arial"/>
                <a:sym typeface="Arial"/>
              </a:rPr>
              <a:t>.</a:t>
            </a:r>
            <a:endParaRPr b="0" sz="1200" strike="noStrike">
              <a:latin typeface="Arial"/>
              <a:ea typeface="Arial"/>
              <a:cs typeface="Arial"/>
              <a:sym typeface="Arial"/>
            </a:endParaRPr>
          </a:p>
        </p:txBody>
      </p:sp>
      <p:sp>
        <p:nvSpPr>
          <p:cNvPr id="1084" name="Google Shape;1084;p119: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2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1" name="Google Shape;1091;p12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12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0" name="Google Shape;1100;p12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2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1" name="Google Shape;1111;p12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23: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2" name="Google Shape;1122;p123: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We see, that having sum with </a:t>
            </a:r>
            <a:r>
              <a:rPr b="0" i="1" lang="en-US" sz="1200" strike="noStrike">
                <a:solidFill>
                  <a:srgbClr val="000000"/>
                </a:solidFill>
                <a:latin typeface="Arial"/>
                <a:ea typeface="Arial"/>
                <a:cs typeface="Arial"/>
                <a:sym typeface="Arial"/>
              </a:rPr>
              <a:t>axis=0</a:t>
            </a:r>
            <a:r>
              <a:rPr b="0" lang="en-US" sz="1200" strike="noStrike">
                <a:solidFill>
                  <a:srgbClr val="000000"/>
                </a:solidFill>
                <a:latin typeface="Arial"/>
                <a:ea typeface="Arial"/>
                <a:cs typeface="Arial"/>
                <a:sym typeface="Arial"/>
              </a:rPr>
              <a:t> smashed all values along the direction of the “axis 0” and left only columns(</a:t>
            </a:r>
            <a:r>
              <a:rPr b="0" i="1" lang="en-US" sz="1200" strike="noStrike">
                <a:solidFill>
                  <a:srgbClr val="000000"/>
                </a:solidFill>
                <a:latin typeface="Arial"/>
                <a:ea typeface="Arial"/>
                <a:cs typeface="Arial"/>
                <a:sym typeface="Arial"/>
              </a:rPr>
              <a:t>‘a’</a:t>
            </a:r>
            <a:r>
              <a:rPr b="0" lang="en-US" sz="1200" strike="noStrike">
                <a:solidFill>
                  <a:srgbClr val="000000"/>
                </a:solidFill>
                <a:latin typeface="Arial"/>
                <a:ea typeface="Arial"/>
                <a:cs typeface="Arial"/>
                <a:sym typeface="Arial"/>
              </a:rPr>
              <a:t> and </a:t>
            </a:r>
            <a:r>
              <a:rPr b="0" i="1" lang="en-US" sz="1200" strike="noStrike">
                <a:solidFill>
                  <a:srgbClr val="000000"/>
                </a:solidFill>
                <a:latin typeface="Arial"/>
                <a:ea typeface="Arial"/>
                <a:cs typeface="Arial"/>
                <a:sym typeface="Arial"/>
              </a:rPr>
              <a:t>‘b’</a:t>
            </a:r>
            <a:r>
              <a:rPr b="0" lang="en-US" sz="1200" strike="noStrike">
                <a:solidFill>
                  <a:srgbClr val="000000"/>
                </a:solidFill>
                <a:latin typeface="Arial"/>
                <a:ea typeface="Arial"/>
                <a:cs typeface="Arial"/>
                <a:sym typeface="Arial"/>
              </a:rPr>
              <a:t>) with appropriate sums.</a:t>
            </a:r>
            <a:endParaRPr b="0" sz="1200" strike="noStrike">
              <a:latin typeface="Arial"/>
              <a:ea typeface="Arial"/>
              <a:cs typeface="Arial"/>
              <a:sym typeface="Arial"/>
            </a:endParaRPr>
          </a:p>
        </p:txBody>
      </p:sp>
      <p:sp>
        <p:nvSpPr>
          <p:cNvPr id="1123" name="Google Shape;1123;p123: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124: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5" name="Google Shape;1135;p124: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If you prefer regular names instead of numbers, each axis has a string alias. “axis 0” has two aliases: </a:t>
            </a:r>
            <a:r>
              <a:rPr b="0" i="1" lang="en-US" sz="1200" strike="noStrike">
                <a:solidFill>
                  <a:srgbClr val="000000"/>
                </a:solidFill>
                <a:latin typeface="Arial"/>
                <a:ea typeface="Arial"/>
                <a:cs typeface="Arial"/>
                <a:sym typeface="Arial"/>
              </a:rPr>
              <a:t>‘index’</a:t>
            </a:r>
            <a:r>
              <a:rPr b="0" lang="en-US" sz="1200" strike="noStrike">
                <a:solidFill>
                  <a:srgbClr val="000000"/>
                </a:solidFill>
                <a:latin typeface="Arial"/>
                <a:ea typeface="Arial"/>
                <a:cs typeface="Arial"/>
                <a:sym typeface="Arial"/>
              </a:rPr>
              <a:t> and </a:t>
            </a:r>
            <a:r>
              <a:rPr b="0" i="1" lang="en-US" sz="1200" strike="noStrike">
                <a:solidFill>
                  <a:srgbClr val="000000"/>
                </a:solidFill>
                <a:latin typeface="Arial"/>
                <a:ea typeface="Arial"/>
                <a:cs typeface="Arial"/>
                <a:sym typeface="Arial"/>
              </a:rPr>
              <a:t>‘rows’</a:t>
            </a:r>
            <a:r>
              <a:rPr b="0" lang="en-US" sz="1200" strike="noStrike">
                <a:solidFill>
                  <a:srgbClr val="000000"/>
                </a:solidFill>
                <a:latin typeface="Arial"/>
                <a:ea typeface="Arial"/>
                <a:cs typeface="Arial"/>
                <a:sym typeface="Arial"/>
              </a:rPr>
              <a:t>. “axis 1” has only one: </a:t>
            </a:r>
            <a:r>
              <a:rPr b="0" i="1" lang="en-US" sz="1200" strike="noStrike">
                <a:solidFill>
                  <a:srgbClr val="000000"/>
                </a:solidFill>
                <a:latin typeface="Arial"/>
                <a:ea typeface="Arial"/>
                <a:cs typeface="Arial"/>
                <a:sym typeface="Arial"/>
              </a:rPr>
              <a:t>‘columns’</a:t>
            </a:r>
            <a:r>
              <a:rPr b="0" lang="en-US" sz="1200" strike="noStrike">
                <a:solidFill>
                  <a:srgbClr val="000000"/>
                </a:solidFill>
                <a:latin typeface="Arial"/>
                <a:ea typeface="Arial"/>
                <a:cs typeface="Arial"/>
                <a:sym typeface="Arial"/>
              </a:rPr>
              <a:t>. You can use these aliases instead of numbers:</a:t>
            </a:r>
            <a:endParaRPr b="0" sz="1200" strike="noStrike">
              <a:latin typeface="Arial"/>
              <a:ea typeface="Arial"/>
              <a:cs typeface="Arial"/>
              <a:sym typeface="Arial"/>
            </a:endParaRPr>
          </a:p>
        </p:txBody>
      </p:sp>
      <p:sp>
        <p:nvSpPr>
          <p:cNvPr id="1136" name="Google Shape;1136;p124: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125: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6" name="Google Shape;1146;p125: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147" name="Google Shape;1147;p125: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26: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9" name="Google Shape;1159;p126: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Now </a:t>
            </a:r>
            <a:r>
              <a:rPr b="0" i="1" lang="en-US" sz="1200" strike="noStrike">
                <a:solidFill>
                  <a:srgbClr val="000000"/>
                </a:solidFill>
                <a:latin typeface="Arial"/>
                <a:ea typeface="Arial"/>
                <a:cs typeface="Arial"/>
                <a:sym typeface="Arial"/>
              </a:rPr>
              <a:t>.dropna</a:t>
            </a:r>
            <a:r>
              <a:rPr b="0" lang="en-US" sz="1200" strike="noStrike">
                <a:solidFill>
                  <a:srgbClr val="000000"/>
                </a:solidFill>
                <a:latin typeface="Arial"/>
                <a:ea typeface="Arial"/>
                <a:cs typeface="Arial"/>
                <a:sym typeface="Arial"/>
              </a:rPr>
              <a:t> collapsed “axis 1” and removed all columns with </a:t>
            </a:r>
            <a:r>
              <a:rPr b="0" i="1" lang="en-US" sz="1200" strike="noStrike">
                <a:solidFill>
                  <a:srgbClr val="000000"/>
                </a:solidFill>
                <a:latin typeface="Arial"/>
                <a:ea typeface="Arial"/>
                <a:cs typeface="Arial"/>
                <a:sym typeface="Arial"/>
              </a:rPr>
              <a:t>NaN</a:t>
            </a:r>
            <a:r>
              <a:rPr b="0" lang="en-US" sz="1200" strike="noStrike">
                <a:solidFill>
                  <a:srgbClr val="000000"/>
                </a:solidFill>
                <a:latin typeface="Arial"/>
                <a:ea typeface="Arial"/>
                <a:cs typeface="Arial"/>
                <a:sym typeface="Arial"/>
              </a:rPr>
              <a:t> values. Columns </a:t>
            </a:r>
            <a:r>
              <a:rPr b="0" i="1" lang="en-US" sz="1200" strike="noStrike">
                <a:solidFill>
                  <a:srgbClr val="000000"/>
                </a:solidFill>
                <a:latin typeface="Arial"/>
                <a:ea typeface="Arial"/>
                <a:cs typeface="Arial"/>
                <a:sym typeface="Arial"/>
              </a:rPr>
              <a:t>‘a’</a:t>
            </a:r>
            <a:r>
              <a:rPr b="0" lang="en-US" sz="1200" strike="noStrike">
                <a:solidFill>
                  <a:srgbClr val="000000"/>
                </a:solidFill>
                <a:latin typeface="Arial"/>
                <a:ea typeface="Arial"/>
                <a:cs typeface="Arial"/>
                <a:sym typeface="Arial"/>
              </a:rPr>
              <a:t> and </a:t>
            </a:r>
            <a:r>
              <a:rPr b="0" i="1" lang="en-US" sz="1200" strike="noStrike">
                <a:solidFill>
                  <a:srgbClr val="000000"/>
                </a:solidFill>
                <a:latin typeface="Arial"/>
                <a:ea typeface="Arial"/>
                <a:cs typeface="Arial"/>
                <a:sym typeface="Arial"/>
              </a:rPr>
              <a:t>‘b’</a:t>
            </a:r>
            <a:r>
              <a:rPr b="0" lang="en-US" sz="1200" strike="noStrike">
                <a:solidFill>
                  <a:srgbClr val="000000"/>
                </a:solidFill>
                <a:latin typeface="Arial"/>
                <a:ea typeface="Arial"/>
                <a:cs typeface="Arial"/>
                <a:sym typeface="Arial"/>
              </a:rPr>
              <a:t> contained </a:t>
            </a:r>
            <a:r>
              <a:rPr b="0" i="1" lang="en-US" sz="1200" strike="noStrike">
                <a:solidFill>
                  <a:srgbClr val="000000"/>
                </a:solidFill>
                <a:latin typeface="Arial"/>
                <a:ea typeface="Arial"/>
                <a:cs typeface="Arial"/>
                <a:sym typeface="Arial"/>
              </a:rPr>
              <a:t>NaN</a:t>
            </a:r>
            <a:r>
              <a:rPr b="0" lang="en-US" sz="1200" strike="noStrike">
                <a:solidFill>
                  <a:srgbClr val="000000"/>
                </a:solidFill>
                <a:latin typeface="Arial"/>
                <a:ea typeface="Arial"/>
                <a:cs typeface="Arial"/>
                <a:sym typeface="Arial"/>
              </a:rPr>
              <a:t> values, thus only </a:t>
            </a:r>
            <a:r>
              <a:rPr b="0" i="1" lang="en-US" sz="1200" strike="noStrike">
                <a:solidFill>
                  <a:srgbClr val="000000"/>
                </a:solidFill>
                <a:latin typeface="Arial"/>
                <a:ea typeface="Arial"/>
                <a:cs typeface="Arial"/>
                <a:sym typeface="Arial"/>
              </a:rPr>
              <a:t>‘c’</a:t>
            </a:r>
            <a:r>
              <a:rPr b="0" lang="en-US" sz="1200" strike="noStrike">
                <a:solidFill>
                  <a:srgbClr val="000000"/>
                </a:solidFill>
                <a:latin typeface="Arial"/>
                <a:ea typeface="Arial"/>
                <a:cs typeface="Arial"/>
                <a:sym typeface="Arial"/>
              </a:rPr>
              <a:t> column was left.</a:t>
            </a:r>
            <a:endParaRPr b="0" sz="1200" strike="noStrike">
              <a:latin typeface="Arial"/>
              <a:ea typeface="Arial"/>
              <a:cs typeface="Arial"/>
              <a:sym typeface="Arial"/>
            </a:endParaRPr>
          </a:p>
        </p:txBody>
      </p:sp>
      <p:sp>
        <p:nvSpPr>
          <p:cNvPr id="1160" name="Google Shape;1160;p126: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18da41ad9_0_24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2" name="Google Shape;182;g1418da41ad9_0_24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2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2" name="Google Shape;1172;p12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128: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5" name="Google Shape;1185;p128: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i="1" lang="en-US" sz="1200" strike="noStrike">
                <a:solidFill>
                  <a:srgbClr val="000000"/>
                </a:solidFill>
                <a:latin typeface="Arial"/>
                <a:ea typeface="Arial"/>
                <a:cs typeface="Arial"/>
                <a:sym typeface="Arial"/>
              </a:rPr>
              <a:t>Pandas</a:t>
            </a:r>
            <a:r>
              <a:rPr b="0" lang="en-US" sz="1200" strike="noStrike">
                <a:solidFill>
                  <a:srgbClr val="000000"/>
                </a:solidFill>
                <a:latin typeface="Arial"/>
                <a:ea typeface="Arial"/>
                <a:cs typeface="Arial"/>
                <a:sym typeface="Arial"/>
              </a:rPr>
              <a:t> borrowed the “axis” concept from </a:t>
            </a:r>
            <a:r>
              <a:rPr b="0" i="1" lang="en-US" sz="1200" strike="noStrike">
                <a:solidFill>
                  <a:srgbClr val="000000"/>
                </a:solidFill>
                <a:latin typeface="Arial"/>
                <a:ea typeface="Arial"/>
                <a:cs typeface="Arial"/>
                <a:sym typeface="Arial"/>
              </a:rPr>
              <a:t>NumPy</a:t>
            </a:r>
            <a:r>
              <a:rPr b="0" lang="en-US" sz="1200" strike="noStrike">
                <a:solidFill>
                  <a:srgbClr val="000000"/>
                </a:solidFill>
                <a:latin typeface="Arial"/>
                <a:ea typeface="Arial"/>
                <a:cs typeface="Arial"/>
                <a:sym typeface="Arial"/>
              </a:rPr>
              <a:t> library. The “axis” parameter does not have any influence on a </a:t>
            </a:r>
            <a:r>
              <a:rPr b="0" i="1" lang="en-US" sz="1200" strike="noStrike">
                <a:solidFill>
                  <a:srgbClr val="000000"/>
                </a:solidFill>
                <a:latin typeface="Arial"/>
                <a:ea typeface="Arial"/>
                <a:cs typeface="Arial"/>
                <a:sym typeface="Arial"/>
              </a:rPr>
              <a:t>Series</a:t>
            </a:r>
            <a:r>
              <a:rPr b="0" lang="en-US" sz="1200" strike="noStrike">
                <a:solidFill>
                  <a:srgbClr val="000000"/>
                </a:solidFill>
                <a:latin typeface="Arial"/>
                <a:ea typeface="Arial"/>
                <a:cs typeface="Arial"/>
                <a:sym typeface="Arial"/>
              </a:rPr>
              <a:t> object because it has only one axis</a:t>
            </a:r>
            <a:endParaRPr b="0" sz="1200" strike="noStrike">
              <a:latin typeface="Arial"/>
              <a:ea typeface="Arial"/>
              <a:cs typeface="Arial"/>
              <a:sym typeface="Arial"/>
            </a:endParaRPr>
          </a:p>
        </p:txBody>
      </p:sp>
      <p:sp>
        <p:nvSpPr>
          <p:cNvPr id="1186" name="Google Shape;1186;p128: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29: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1" name="Google Shape;1201;p129: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d represents the weighted average of 50 Indian company stocks in 17 sectors. The dataset is openly available on</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 Kaggle</a:t>
            </a:r>
            <a:r>
              <a:rPr b="0" lang="en-US" sz="1200" strike="noStrike">
                <a:solidFill>
                  <a:srgbClr val="000000"/>
                </a:solidFill>
                <a:latin typeface="Arial"/>
                <a:ea typeface="Arial"/>
                <a:cs typeface="Arial"/>
                <a:sym typeface="Arial"/>
              </a:rPr>
              <a:t>, but we’ll be using a subset of the data containing the stock value of only four sectors – banking, pharma, IT, and FMCG.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1202" name="Google Shape;1202;p129: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30: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0" name="Google Shape;1210;p130: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Where is the x?</a:t>
            </a:r>
            <a:endParaRPr b="0" sz="2000" strike="noStrike">
              <a:latin typeface="Arial"/>
              <a:ea typeface="Arial"/>
              <a:cs typeface="Arial"/>
              <a:sym typeface="Arial"/>
            </a:endParaRPr>
          </a:p>
        </p:txBody>
      </p:sp>
      <p:sp>
        <p:nvSpPr>
          <p:cNvPr id="1211" name="Google Shape;1211;p130: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13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1" name="Google Shape;1221;p13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132: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8" name="Google Shape;1228;p132: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Where is the x?</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You will also need to specify the x and y coordinates to be referenced as the x and y-axis. Since the Date is already the index column, it will be configured as the X-axis.</a:t>
            </a:r>
            <a:endParaRPr b="0" sz="1200" strike="noStrike">
              <a:latin typeface="Arial"/>
              <a:ea typeface="Arial"/>
              <a:cs typeface="Arial"/>
              <a:sym typeface="Arial"/>
            </a:endParaRPr>
          </a:p>
        </p:txBody>
      </p:sp>
      <p:sp>
        <p:nvSpPr>
          <p:cNvPr id="1229" name="Google Shape;1229;p132: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13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8" name="Google Shape;1238;p13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3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5" name="Google Shape;1245;p13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3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52" name="Google Shape;1252;p13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136: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9" name="Google Shape;1259;p136: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data.resample() is used to resample the stock data.</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‘M’ stands for month-end frequency and denotes the offset values you want to resample the data.</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mean() indicates the average stock price during this period.</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Is the average per month or the last day only?</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260" name="Google Shape;1260;p136: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18da41ad9_0_25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 name="Google Shape;189;g1418da41ad9_0_25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137: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8" name="Google Shape;1268;p137: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269" name="Google Shape;1269;p137: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38: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8" name="Google Shape;1278;p138: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279" name="Google Shape;1279;p138: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139: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9" name="Google Shape;1289;p139: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290" name="Google Shape;1290;p139: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4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1" name="Google Shape;1301;p14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14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9" name="Google Shape;1309;p14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14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8" name="Google Shape;1318;p14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4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7" name="Google Shape;1327;p14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14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4" name="Google Shape;1334;p14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145: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2" name="Google Shape;1342;p145: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343" name="Google Shape;1343;p145: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46: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1" name="Google Shape;1351;p146: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1 for hist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2 for bar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What about count plot?</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352" name="Google Shape;1352;p146: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6" name="Google Shape;196;p1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147: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1" name="Google Shape;1361;p147: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362" name="Google Shape;1362;p147: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4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1" name="Google Shape;1371;p14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149: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8" name="Google Shape;1378;p149: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default bin value is 10. Bin size can be changed using the “bins” keyword.</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Alpha sets the transparence</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We selected only two columns </a:t>
            </a:r>
            <a:endParaRPr b="0" sz="1200" strike="noStrike">
              <a:latin typeface="Arial"/>
              <a:ea typeface="Arial"/>
              <a:cs typeface="Arial"/>
              <a:sym typeface="Arial"/>
            </a:endParaRPr>
          </a:p>
        </p:txBody>
      </p:sp>
      <p:sp>
        <p:nvSpPr>
          <p:cNvPr id="1379" name="Google Shape;1379;p149: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15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8" name="Google Shape;1388;p15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51: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6" name="Google Shape;1396;p151: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397" name="Google Shape;1397;p151: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152: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6" name="Google Shape;1406;p152: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A</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 hexagonal bin plot</a:t>
            </a:r>
            <a:r>
              <a:rPr b="0" lang="en-US" sz="1200" strike="noStrike">
                <a:solidFill>
                  <a:srgbClr val="000000"/>
                </a:solidFill>
                <a:latin typeface="Arial"/>
                <a:ea typeface="Arial"/>
                <a:cs typeface="Arial"/>
                <a:sym typeface="Arial"/>
              </a:rPr>
              <a:t>, also known as a hexbin plot, can be used as an alternative to scatterplots. This kind of plot is particularly useful when the number of data points is huge, and each point cannot be plotted individually.</a:t>
            </a:r>
            <a:endParaRPr b="0" sz="1200" strike="noStrike">
              <a:latin typeface="Arial"/>
              <a:ea typeface="Arial"/>
              <a:cs typeface="Arial"/>
              <a:sym typeface="Arial"/>
            </a:endParaRPr>
          </a:p>
        </p:txBody>
      </p:sp>
      <p:sp>
        <p:nvSpPr>
          <p:cNvPr id="1407" name="Google Shape;1407;p152: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53: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4" name="Google Shape;1414;p153: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Pandas objects come equipped with their</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 plotting functions</a:t>
            </a:r>
            <a:r>
              <a:rPr b="0" lang="en-US" sz="1200" strike="noStrike">
                <a:solidFill>
                  <a:srgbClr val="000000"/>
                </a:solidFill>
                <a:latin typeface="Arial"/>
                <a:ea typeface="Arial"/>
                <a:cs typeface="Arial"/>
                <a:sym typeface="Arial"/>
              </a:rPr>
              <a:t>. These plotting functions are essentially wrappers around the</a:t>
            </a:r>
            <a:r>
              <a:rPr b="0" lang="en-US" sz="1200" u="sng" strike="noStrike">
                <a:solidFill>
                  <a:srgbClr val="000000"/>
                </a:solidFill>
                <a:latin typeface="Arial"/>
                <a:ea typeface="Arial"/>
                <a:cs typeface="Arial"/>
                <a:sym typeface="Arial"/>
                <a:hlinkClick r:id="rId3">
                  <a:extLst>
                    <a:ext uri="{A12FA001-AC4F-418D-AE19-62706E023703}">
                      <ahyp:hlinkClr val="tx"/>
                    </a:ext>
                  </a:extLst>
                </a:hlinkClick>
              </a:rPr>
              <a:t> matplotlib</a:t>
            </a:r>
            <a:r>
              <a:rPr b="0" lang="en-US" sz="1200" strike="noStrike">
                <a:solidFill>
                  <a:srgbClr val="000000"/>
                </a:solidFill>
                <a:latin typeface="Arial"/>
                <a:ea typeface="Arial"/>
                <a:cs typeface="Arial"/>
                <a:sym typeface="Arial"/>
              </a:rPr>
              <a:t> library. Think of matplotlib as a backend for pandas plots.</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5 Minute Guide to Plotting with Pandas | by Rebecca Vickery | Towards Data Science</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https://towardsdatascience.com/5-minute-guide-to-plotting-with-pandas-e8c0f40a1df4</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Fast plotting with Pandas. Quickly visualize your data with these… | by Tom Waterman | Towards Data Science</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https://towardsdatascience.com/the-best-pandas-plotting-features-c9789e04a5a0</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Data Visualization with Pandas and Seaborn 🎓 | by Tirendaz Academy | Level Up Coding</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https://levelup.gitconnected.com/data-visualization-with-pandas-and-seaborn-5de444b567a0</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08.Pandas Visualization | jupyter notebooks gallery</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https://notebook.community/vravishankar/Jupyter-Books/pandas/08.Pandas%20Visualization</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Python for Librarians: Plotting Your Data - Pandas</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https://librarycarpentry.org/library-python/06a-plotting-with-pandas/</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5.0</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https://phdphysics.cloud.ba.infn.it/wp-content/uploads/2017/06/8-Diacono-3Maggio.pdf</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Univariate plots in pandas | Python</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https://campus.datacamp.com/courses/python-for-r-users/plotting-4?ex=2</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Pandas Foundations | DataCamp</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https://learn.datacamp.com/courses/pandas-foundations?tap_a=5644-dce66f&amp;tap_s=93618-a68c98</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Data Science Courses: R &amp; Python Analysis Tutorials | DataCamp</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https://learn.datacamp.com/search?q=pandas+plot</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Pandas Plot: Deep Dive Into Plotting Directly with Pandas - neptune.ai</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https://neptune.ai/blog/pandas-plot-deep-dive-into-plotting-directly-with-pandas?utm_source=datacamp&amp;utm_medium=post&amp;utm_campaign=blog-pandas-plot-deep-dive-into-plotting-directly-with-pandas</a:t>
            </a:r>
            <a:endParaRPr b="0" sz="2000" strike="noStrike">
              <a:latin typeface="Arial"/>
              <a:ea typeface="Arial"/>
              <a:cs typeface="Arial"/>
              <a:sym typeface="Arial"/>
            </a:endParaRPr>
          </a:p>
        </p:txBody>
      </p:sp>
      <p:sp>
        <p:nvSpPr>
          <p:cNvPr id="1415" name="Google Shape;1415;p153: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154: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2" name="Google Shape;1422;p154: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Popular open data repositories</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UC Irvine Machine Learning Repository</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u="sng" strike="noStrike">
                <a:solidFill>
                  <a:srgbClr val="000000"/>
                </a:solidFill>
                <a:latin typeface="Arial"/>
                <a:ea typeface="Arial"/>
                <a:cs typeface="Arial"/>
                <a:sym typeface="Arial"/>
                <a:hlinkClick r:id="rId3">
                  <a:extLst>
                    <a:ext uri="{A12FA001-AC4F-418D-AE19-62706E023703}">
                      <ahyp:hlinkClr val="tx"/>
                    </a:ext>
                  </a:extLst>
                </a:hlinkClick>
              </a:rPr>
              <a:t>Kaggle datasets</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u="sng" strike="noStrike">
                <a:solidFill>
                  <a:srgbClr val="000000"/>
                </a:solidFill>
                <a:latin typeface="Arial"/>
                <a:ea typeface="Arial"/>
                <a:cs typeface="Arial"/>
                <a:sym typeface="Arial"/>
                <a:hlinkClick r:id="rId4">
                  <a:extLst>
                    <a:ext uri="{A12FA001-AC4F-418D-AE19-62706E023703}">
                      <ahyp:hlinkClr val="tx"/>
                    </a:ext>
                  </a:extLst>
                </a:hlinkClick>
              </a:rPr>
              <a:t>Amazon’s AWS datasets</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Meta portals (they list open data repositories)</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u="sng" strike="noStrike">
                <a:solidFill>
                  <a:srgbClr val="000000"/>
                </a:solidFill>
                <a:latin typeface="Arial"/>
                <a:ea typeface="Arial"/>
                <a:cs typeface="Arial"/>
                <a:sym typeface="Arial"/>
                <a:hlinkClick r:id="rId5">
                  <a:extLst>
                    <a:ext uri="{A12FA001-AC4F-418D-AE19-62706E023703}">
                      <ahyp:hlinkClr val="tx"/>
                    </a:ext>
                  </a:extLst>
                </a:hlinkClick>
              </a:rPr>
              <a:t>Data Portals</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u="sng" strike="noStrike">
                <a:solidFill>
                  <a:srgbClr val="000000"/>
                </a:solidFill>
                <a:latin typeface="Arial"/>
                <a:ea typeface="Arial"/>
                <a:cs typeface="Arial"/>
                <a:sym typeface="Arial"/>
                <a:hlinkClick r:id="rId6">
                  <a:extLst>
                    <a:ext uri="{A12FA001-AC4F-418D-AE19-62706E023703}">
                      <ahyp:hlinkClr val="tx"/>
                    </a:ext>
                  </a:extLst>
                </a:hlinkClick>
              </a:rPr>
              <a:t>OpenDataMonitor</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u="sng" strike="noStrike">
                <a:solidFill>
                  <a:srgbClr val="000000"/>
                </a:solidFill>
                <a:latin typeface="Arial"/>
                <a:ea typeface="Arial"/>
                <a:cs typeface="Arial"/>
                <a:sym typeface="Arial"/>
                <a:hlinkClick r:id="rId7">
                  <a:extLst>
                    <a:ext uri="{A12FA001-AC4F-418D-AE19-62706E023703}">
                      <ahyp:hlinkClr val="tx"/>
                    </a:ext>
                  </a:extLst>
                </a:hlinkClick>
              </a:rPr>
              <a:t>Quandl</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Other pages listing many popular open data repositories</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u="sng" strike="noStrike">
                <a:solidFill>
                  <a:srgbClr val="000000"/>
                </a:solidFill>
                <a:latin typeface="Arial"/>
                <a:ea typeface="Arial"/>
                <a:cs typeface="Arial"/>
                <a:sym typeface="Arial"/>
                <a:hlinkClick r:id="rId8">
                  <a:extLst>
                    <a:ext uri="{A12FA001-AC4F-418D-AE19-62706E023703}">
                      <ahyp:hlinkClr val="tx"/>
                    </a:ext>
                  </a:extLst>
                </a:hlinkClick>
              </a:rPr>
              <a:t>Wikipedia’s list of Machine Learning datasets</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u="sng" strike="noStrike">
                <a:solidFill>
                  <a:srgbClr val="000000"/>
                </a:solidFill>
                <a:latin typeface="Arial"/>
                <a:ea typeface="Arial"/>
                <a:cs typeface="Arial"/>
                <a:sym typeface="Arial"/>
                <a:hlinkClick r:id="rId9">
                  <a:extLst>
                    <a:ext uri="{A12FA001-AC4F-418D-AE19-62706E023703}">
                      <ahyp:hlinkClr val="tx"/>
                    </a:ext>
                  </a:extLst>
                </a:hlinkClick>
              </a:rPr>
              <a:t>Quora.com</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u="sng" strike="noStrike">
                <a:solidFill>
                  <a:srgbClr val="000000"/>
                </a:solidFill>
                <a:latin typeface="Arial"/>
                <a:ea typeface="Arial"/>
                <a:cs typeface="Arial"/>
                <a:sym typeface="Arial"/>
                <a:hlinkClick r:id="rId10">
                  <a:extLst>
                    <a:ext uri="{A12FA001-AC4F-418D-AE19-62706E023703}">
                      <ahyp:hlinkClr val="tx"/>
                    </a:ext>
                  </a:extLst>
                </a:hlinkClick>
              </a:rPr>
              <a:t>The datasets subreddit</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1423" name="Google Shape;1423;p154: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5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0" name="Google Shape;1430;p15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15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6" name="Google Shape;1436;p15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 name="Google Shape;202;p1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57: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4" name="Google Shape;1444;p157: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Use the second option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That bit of extra boiler-plate makes certain that conda installs the package in the currently-running Jupyter kernel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Installing Python Packages from a Jupyter Notebook | Pythonic Perambulations</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https://jakevdp.github.io/blog/2017/12/05/installing-python-packages-from-jupyter/</a:t>
            </a:r>
            <a:endParaRPr b="0" sz="2000" strike="noStrike">
              <a:latin typeface="Arial"/>
              <a:ea typeface="Arial"/>
              <a:cs typeface="Arial"/>
              <a:sym typeface="Arial"/>
            </a:endParaRPr>
          </a:p>
        </p:txBody>
      </p:sp>
      <p:sp>
        <p:nvSpPr>
          <p:cNvPr id="1445" name="Google Shape;1445;p157: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158: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3" name="Google Shape;1453;p158: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That bit of extra boiler-plate makes certain that you are running the </a:t>
            </a:r>
            <a:r>
              <a:rPr b="0" lang="en-US" sz="2000" strike="noStrike">
                <a:solidFill>
                  <a:srgbClr val="000000"/>
                </a:solidFill>
                <a:latin typeface="Arial"/>
                <a:ea typeface="Arial"/>
                <a:cs typeface="Arial"/>
                <a:sym typeface="Arial"/>
              </a:rPr>
              <a:t>pip</a:t>
            </a:r>
            <a:r>
              <a:rPr b="0" lang="en-US" sz="1200" strike="noStrike">
                <a:solidFill>
                  <a:srgbClr val="000000"/>
                </a:solidFill>
                <a:latin typeface="Arial"/>
                <a:ea typeface="Arial"/>
                <a:cs typeface="Arial"/>
                <a:sym typeface="Arial"/>
              </a:rPr>
              <a:t> version associated with the current Python kernel, so that the installed packages can be used in the current notebook. This is related to the fact that, even setting Jupyter notebooks aside, it's better to install packages using</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 python -m pip install &lt;package&gt;</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rather than</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br>
              <a:rPr lang="en-US"/>
            </a:b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 pip install &lt;package&gt; </a:t>
            </a:r>
            <a:br>
              <a:rPr lang="en-US"/>
            </a:b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because the former is more explicit about where the package will be installed (more on this below).</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br>
              <a:rPr lang="en-US"/>
            </a:br>
            <a:endParaRPr b="0" sz="1200" strike="noStrike">
              <a:latin typeface="Arial"/>
              <a:ea typeface="Arial"/>
              <a:cs typeface="Arial"/>
              <a:sym typeface="Arial"/>
            </a:endParaRPr>
          </a:p>
        </p:txBody>
      </p:sp>
      <p:sp>
        <p:nvSpPr>
          <p:cNvPr id="1454" name="Google Shape;1454;p158: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1418da41ad9_0_362: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1418da41ad9_0_362: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63" name="Google Shape;1463;g1418da41ad9_0_362: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418da41ad9_0_36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1418da41ad9_0_36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1" name="Google Shape;1471;g1418da41ad9_0_369: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1418da41ad9_0_386: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1418da41ad9_0_386: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0" name="Google Shape;1480;g1418da41ad9_0_386: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1418da41ad9_0_34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1418da41ad9_0_34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Clr>
                <a:schemeClr val="dk1"/>
              </a:buClr>
              <a:buSzPts val="1100"/>
              <a:buFont typeface="Arial"/>
              <a:buNone/>
            </a:pPr>
            <a:r>
              <a:t/>
            </a:r>
            <a:endParaRPr sz="100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00" u="sng">
                <a:solidFill>
                  <a:srgbClr val="8BC34A"/>
                </a:solidFill>
                <a:highlight>
                  <a:srgbClr val="1E1E1E"/>
                </a:highlight>
                <a:latin typeface="Courier New"/>
                <a:ea typeface="Courier New"/>
                <a:cs typeface="Courier New"/>
                <a:sym typeface="Courier New"/>
                <a:hlinkClick r:id="rId2">
                  <a:extLst>
                    <a:ext uri="{A12FA001-AC4F-418D-AE19-62706E023703}">
                      <ahyp:hlinkClr val="tx"/>
                    </a:ext>
                  </a:extLst>
                </a:hlinkClick>
              </a:rPr>
              <a:t>https://geekflare.com/sql-practice-platforms/</a:t>
            </a:r>
            <a:r>
              <a:rPr lang="en-US" sz="1000" u="sng">
                <a:solidFill>
                  <a:srgbClr val="D4D4D4"/>
                </a:solidFill>
                <a:highlight>
                  <a:srgbClr val="1E1E1E"/>
                </a:highlight>
                <a:latin typeface="Courier New"/>
                <a:ea typeface="Courier New"/>
                <a:cs typeface="Courier New"/>
                <a:sym typeface="Courier New"/>
              </a:rPr>
              <a:t> </a:t>
            </a:r>
            <a:endParaRPr sz="100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00" u="sng">
                <a:solidFill>
                  <a:srgbClr val="8BC34A"/>
                </a:solidFill>
                <a:highlight>
                  <a:srgbClr val="1E1E1E"/>
                </a:highlight>
                <a:latin typeface="Courier New"/>
                <a:ea typeface="Courier New"/>
                <a:cs typeface="Courier New"/>
                <a:sym typeface="Courier New"/>
                <a:hlinkClick r:id="rId3">
                  <a:extLst>
                    <a:ext uri="{A12FA001-AC4F-418D-AE19-62706E023703}">
                      <ahyp:hlinkClr val="tx"/>
                    </a:ext>
                  </a:extLst>
                </a:hlinkClick>
              </a:rPr>
              <a:t>https://www.codingninjas.com/codestudio/problem-lists/top-100-sql-problems</a:t>
            </a:r>
            <a:r>
              <a:rPr lang="en-US" sz="1000" u="sng">
                <a:solidFill>
                  <a:srgbClr val="D4D4D4"/>
                </a:solidFill>
                <a:highlight>
                  <a:srgbClr val="1E1E1E"/>
                </a:highlight>
                <a:latin typeface="Courier New"/>
                <a:ea typeface="Courier New"/>
                <a:cs typeface="Courier New"/>
                <a:sym typeface="Courier New"/>
              </a:rPr>
              <a:t> </a:t>
            </a:r>
            <a:endParaRPr sz="100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00" u="sng">
                <a:solidFill>
                  <a:srgbClr val="8BC34A"/>
                </a:solidFill>
                <a:highlight>
                  <a:srgbClr val="1E1E1E"/>
                </a:highlight>
                <a:latin typeface="Courier New"/>
                <a:ea typeface="Courier New"/>
                <a:cs typeface="Courier New"/>
                <a:sym typeface="Courier New"/>
                <a:hlinkClick r:id="rId4">
                  <a:extLst>
                    <a:ext uri="{A12FA001-AC4F-418D-AE19-62706E023703}">
                      <ahyp:hlinkClr val="tx"/>
                    </a:ext>
                  </a:extLst>
                </a:hlinkClick>
              </a:rPr>
              <a:t>https://learnsql.com/blog/sql-basics-cheat-sheet/sql-basics-cheat-sheet-letter.pdf</a:t>
            </a:r>
            <a:r>
              <a:rPr lang="en-US" sz="1000" u="sng">
                <a:solidFill>
                  <a:srgbClr val="D4D4D4"/>
                </a:solidFill>
                <a:highlight>
                  <a:srgbClr val="1E1E1E"/>
                </a:highlight>
                <a:latin typeface="Courier New"/>
                <a:ea typeface="Courier New"/>
                <a:cs typeface="Courier New"/>
                <a:sym typeface="Courier New"/>
              </a:rPr>
              <a:t> </a:t>
            </a:r>
            <a:endParaRPr sz="1000"/>
          </a:p>
        </p:txBody>
      </p:sp>
      <p:sp>
        <p:nvSpPr>
          <p:cNvPr id="1487" name="Google Shape;1487;g1418da41ad9_0_345: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15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94" name="Google Shape;1494;p15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git clone &lt;repo&gt;</a:t>
            </a:r>
            <a:endParaRPr/>
          </a:p>
          <a:p>
            <a:pPr indent="0" lvl="0" marL="0" rtl="0" algn="l">
              <a:spcBef>
                <a:spcPts val="0"/>
              </a:spcBef>
              <a:spcAft>
                <a:spcPts val="0"/>
              </a:spcAft>
              <a:buClr>
                <a:schemeClr val="dk1"/>
              </a:buClr>
              <a:buSzPts val="1100"/>
              <a:buFont typeface="Arial"/>
              <a:buNone/>
            </a:pPr>
            <a:r>
              <a:rPr lang="en-US"/>
              <a:t>git add &lt;file&gt;</a:t>
            </a:r>
            <a:endParaRPr/>
          </a:p>
          <a:p>
            <a:pPr indent="0" lvl="0" marL="0" rtl="0" algn="l">
              <a:spcBef>
                <a:spcPts val="0"/>
              </a:spcBef>
              <a:spcAft>
                <a:spcPts val="0"/>
              </a:spcAft>
              <a:buClr>
                <a:schemeClr val="dk1"/>
              </a:buClr>
              <a:buSzPts val="1100"/>
              <a:buFont typeface="Arial"/>
              <a:buNone/>
            </a:pPr>
            <a:r>
              <a:rPr lang="en-US"/>
              <a:t>git commit -m ‘msg’</a:t>
            </a:r>
            <a:endParaRPr/>
          </a:p>
          <a:p>
            <a:pPr indent="0" lvl="0" marL="0" rtl="0" algn="l">
              <a:spcBef>
                <a:spcPts val="0"/>
              </a:spcBef>
              <a:spcAft>
                <a:spcPts val="0"/>
              </a:spcAft>
              <a:buClr>
                <a:schemeClr val="dk1"/>
              </a:buClr>
              <a:buSzPts val="1100"/>
              <a:buFont typeface="Arial"/>
              <a:buNone/>
            </a:pPr>
            <a:r>
              <a:rPr lang="en-US"/>
              <a:t>git push</a:t>
            </a:r>
            <a:endParaRPr/>
          </a:p>
          <a:p>
            <a:pPr indent="0" lvl="0" marL="0" rtl="0" algn="l">
              <a:spcBef>
                <a:spcPts val="0"/>
              </a:spcBef>
              <a:spcAft>
                <a:spcPts val="0"/>
              </a:spcAft>
              <a:buNone/>
            </a:pPr>
            <a:r>
              <a:t/>
            </a:r>
            <a:endParaRPr/>
          </a:p>
        </p:txBody>
      </p:sp>
      <p:sp>
        <p:nvSpPr>
          <p:cNvPr id="209" name="Google Shape;209;p1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15: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17" name="Google Shape;217;p15: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6: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16: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28" name="Google Shape;228;p16: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 name="Google Shape;85;p2: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86" name="Google Shape;86;p2: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 name="Google Shape;237;p1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4" name="Google Shape;244;p1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1" name="Google Shape;251;p1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0: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 name="Google Shape;260;p20: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SQL Server = MS SQL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It is to be noted that the queries can only be written using SQL, but we need some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RDBMS</a:t>
            </a:r>
            <a:r>
              <a:rPr b="0" lang="en-US" sz="1200" strike="noStrike">
                <a:solidFill>
                  <a:srgbClr val="000000"/>
                </a:solidFill>
                <a:latin typeface="Arial"/>
                <a:ea typeface="Arial"/>
                <a:cs typeface="Arial"/>
                <a:sym typeface="Arial"/>
              </a:rPr>
              <a:t>(Relational Database Management Systems) like SQL Server, Oracle to execute those SQL commands and queries.</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What is the difference between SQL and SQL server?</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https://afteracademy.com/blog/what-is-the-difference-between-sql-and-sql-server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61" name="Google Shape;261;p20: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1: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21: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69" name="Google Shape;269;p21: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2: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p22: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SQLite vs MySQL vs PostgreSQL: A Comparison Of Relational Database Management Systems | by Yang Wang | Medium</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https://medium.com/@yangforbig/sqlite-vs-mysql-vs-postgresql-a-comparison-of-relational-database-management-systems-afd5afd6566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SQLite vs MySQL vs PostgreSQL: A Comparison Of Relational Database Management Systems | DigitalOcean</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https://www.digitalocean.com/community/tutorials/sqlite-vs-mysql-vs-postgresql-a-comparison-of-relational-database-management-systems</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78" name="Google Shape;278;p22: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100"/>
          </a:p>
        </p:txBody>
      </p:sp>
      <p:sp>
        <p:nvSpPr>
          <p:cNvPr id="285" name="Google Shape;285;p2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4" name="Google Shape;294;p2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 name="Google Shape;303;p2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2" name="Google Shape;312;p2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 name="Google Shape;92;p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1" name="Google Shape;321;p2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8: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28: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331" name="Google Shape;331;p28: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9: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 name="Google Shape;340;p29: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Omdena Egypt Chapter - Omdena Chapters</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https://omdena.com/omdena-chapter-page-egypt/</a:t>
            </a:r>
            <a:endParaRPr b="0" sz="2000" strike="noStrike">
              <a:latin typeface="Arial"/>
              <a:ea typeface="Arial"/>
              <a:cs typeface="Arial"/>
              <a:sym typeface="Arial"/>
            </a:endParaRPr>
          </a:p>
        </p:txBody>
      </p:sp>
      <p:sp>
        <p:nvSpPr>
          <p:cNvPr id="341" name="Google Shape;341;p29: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0: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p30: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Omdena Egypt Chapter - Omdena Chapters</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https://omdena.com/omdena-chapter-page-egypt/</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52" name="Google Shape;352;p30: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9" name="Google Shape;359;p3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6" name="Google Shape;366;p3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3: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3" name="Google Shape;373;p33: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RStudio AI Blog: State-of-the-art NLP models from R</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https://blogs.rstudio.com/ai/posts/2020-07-30-state-of-the-art-nlp-models-from-r/</a:t>
            </a:r>
            <a:endParaRPr b="0" sz="2000" strike="noStrike">
              <a:latin typeface="Arial"/>
              <a:ea typeface="Arial"/>
              <a:cs typeface="Arial"/>
              <a:sym typeface="Arial"/>
            </a:endParaRPr>
          </a:p>
        </p:txBody>
      </p:sp>
      <p:sp>
        <p:nvSpPr>
          <p:cNvPr id="374" name="Google Shape;374;p33: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4: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 name="Google Shape;382;p34: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Integrating SQL and Tableau | 365 Data Science</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https://365datascience.com/tutorials/sql-tutorials/integrating-sql-tableau/</a:t>
            </a:r>
            <a:endParaRPr b="0" sz="2000" strike="noStrike">
              <a:latin typeface="Arial"/>
              <a:ea typeface="Arial"/>
              <a:cs typeface="Arial"/>
              <a:sym typeface="Arial"/>
            </a:endParaRPr>
          </a:p>
        </p:txBody>
      </p:sp>
      <p:sp>
        <p:nvSpPr>
          <p:cNvPr id="383" name="Google Shape;383;p34: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1" name="Google Shape;391;p3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8" name="Google Shape;398;p3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4" name="Google Shape;404;p3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1" name="Google Shape;411;p3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9: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39: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It doesn’t really matter. U can use any.</a:t>
            </a:r>
            <a:endParaRPr b="0" sz="2000" strike="noStrike">
              <a:latin typeface="Arial"/>
              <a:ea typeface="Arial"/>
              <a:cs typeface="Arial"/>
              <a:sym typeface="Arial"/>
            </a:endParaRPr>
          </a:p>
        </p:txBody>
      </p:sp>
      <p:sp>
        <p:nvSpPr>
          <p:cNvPr id="421" name="Google Shape;421;p39: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0: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 name="Google Shape;430;p40: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sql - What is "Structured" in Structured Query Language? - Stack Overflow</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https://stackoverflow.com/questions/2938908/what-is-structured-in-structured-query-language </a:t>
            </a:r>
            <a:endParaRPr b="0" sz="2000" strike="noStrike">
              <a:latin typeface="Arial"/>
              <a:ea typeface="Arial"/>
              <a:cs typeface="Arial"/>
              <a:sym typeface="Arial"/>
            </a:endParaRPr>
          </a:p>
        </p:txBody>
      </p:sp>
      <p:sp>
        <p:nvSpPr>
          <p:cNvPr id="431" name="Google Shape;431;p40: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1: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9" name="Google Shape;439;p41: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559" lvl="0" marL="216000" rtl="0" algn="l">
              <a:lnSpc>
                <a:spcPct val="100000"/>
              </a:lnSpc>
              <a:spcBef>
                <a:spcPts val="0"/>
              </a:spcBef>
              <a:spcAft>
                <a:spcPts val="0"/>
              </a:spcAft>
              <a:buNone/>
            </a:pPr>
            <a:r>
              <a:rPr b="0" lang="en-US" sz="2000" strike="noStrike">
                <a:latin typeface="Arial"/>
                <a:ea typeface="Arial"/>
                <a:cs typeface="Arial"/>
                <a:sym typeface="Arial"/>
              </a:rPr>
              <a:t>Huge tables – joined – without being loaded  </a:t>
            </a:r>
            <a:endParaRPr b="0" sz="2000" strike="noStrike">
              <a:latin typeface="Arial"/>
              <a:ea typeface="Arial"/>
              <a:cs typeface="Arial"/>
              <a:sym typeface="Arial"/>
            </a:endParaRPr>
          </a:p>
          <a:p>
            <a:pPr indent="-21455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559" lvl="0" marL="216000" rtl="0" algn="l">
              <a:lnSpc>
                <a:spcPct val="100000"/>
              </a:lnSpc>
              <a:spcBef>
                <a:spcPts val="0"/>
              </a:spcBef>
              <a:spcAft>
                <a:spcPts val="0"/>
              </a:spcAft>
              <a:buNone/>
            </a:pPr>
            <a:r>
              <a:rPr b="0" lang="en-US" sz="2000" strike="noStrike">
                <a:latin typeface="Arial"/>
                <a:ea typeface="Arial"/>
                <a:cs typeface="Arial"/>
                <a:sym typeface="Arial"/>
              </a:rPr>
              <a:t>If it can be replaced by other software?</a:t>
            </a:r>
            <a:endParaRPr b="0" sz="2000" strike="noStrike">
              <a:latin typeface="Arial"/>
              <a:ea typeface="Arial"/>
              <a:cs typeface="Arial"/>
              <a:sym typeface="Arial"/>
            </a:endParaRPr>
          </a:p>
          <a:p>
            <a:pPr indent="-21455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55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55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SQL is easy to understand.</a:t>
            </a:r>
            <a:endParaRPr b="0" sz="1200" strike="noStrike">
              <a:latin typeface="Arial"/>
              <a:ea typeface="Arial"/>
              <a:cs typeface="Arial"/>
              <a:sym typeface="Arial"/>
            </a:endParaRPr>
          </a:p>
          <a:p>
            <a:pPr indent="-21455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Traditional databases allow us to access data directly.</a:t>
            </a:r>
            <a:endParaRPr b="0" sz="1200" strike="noStrike">
              <a:latin typeface="Arial"/>
              <a:ea typeface="Arial"/>
              <a:cs typeface="Arial"/>
              <a:sym typeface="Arial"/>
            </a:endParaRPr>
          </a:p>
          <a:p>
            <a:pPr indent="-21455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Traditional databases allow us to audit and replicate our data.</a:t>
            </a:r>
            <a:endParaRPr b="0" sz="1200" strike="noStrike">
              <a:latin typeface="Arial"/>
              <a:ea typeface="Arial"/>
              <a:cs typeface="Arial"/>
              <a:sym typeface="Arial"/>
            </a:endParaRPr>
          </a:p>
          <a:p>
            <a:pPr indent="-21455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SQL is a great tool for analyzing multiple tables at once.</a:t>
            </a:r>
            <a:endParaRPr b="0" sz="1200" strike="noStrike">
              <a:latin typeface="Arial"/>
              <a:ea typeface="Arial"/>
              <a:cs typeface="Arial"/>
              <a:sym typeface="Arial"/>
            </a:endParaRPr>
          </a:p>
          <a:p>
            <a:pPr indent="-21455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SQL allows you to analyze more complex questions than dashboard tools like Google Analytics.</a:t>
            </a:r>
            <a:endParaRPr b="0" sz="1200" strike="noStrike">
              <a:latin typeface="Arial"/>
              <a:ea typeface="Arial"/>
              <a:cs typeface="Arial"/>
              <a:sym typeface="Arial"/>
            </a:endParaRPr>
          </a:p>
          <a:p>
            <a:pPr indent="-21455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55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SQL vs python </a:t>
            </a:r>
            <a:endParaRPr b="0" sz="1200" strike="noStrike">
              <a:latin typeface="Arial"/>
              <a:ea typeface="Arial"/>
              <a:cs typeface="Arial"/>
              <a:sym typeface="Arial"/>
            </a:endParaRPr>
          </a:p>
          <a:p>
            <a:pPr indent="-21455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Access data directly I think </a:t>
            </a:r>
            <a:endParaRPr b="0" sz="2000" strike="noStrike">
              <a:latin typeface="Arial"/>
              <a:ea typeface="Arial"/>
              <a:cs typeface="Arial"/>
              <a:sym typeface="Arial"/>
            </a:endParaRPr>
          </a:p>
        </p:txBody>
      </p:sp>
      <p:sp>
        <p:nvSpPr>
          <p:cNvPr id="440" name="Google Shape;440;p41: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2: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p42: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Is SQL Faster Than Python? The Answer May Surprise You – Data Science Nerd</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https://datasciencenerd.com/is-sql-faster-than-python/</a:t>
            </a:r>
            <a:endParaRPr b="0" sz="2000" strike="noStrike">
              <a:latin typeface="Arial"/>
              <a:ea typeface="Arial"/>
              <a:cs typeface="Arial"/>
              <a:sym typeface="Arial"/>
            </a:endParaRPr>
          </a:p>
        </p:txBody>
      </p:sp>
      <p:sp>
        <p:nvSpPr>
          <p:cNvPr id="449" name="Google Shape;449;p42: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0" name="Google Shape;460;p4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4: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7" name="Google Shape;467;p44: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Mailing address : sharing the same house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Email address : ok but maybe it is changed one day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DOB: maybe unique but a primary key has to be unique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Driver’s license No:  some students don’t drive </a:t>
            </a:r>
            <a:endParaRPr b="0" sz="2000" strike="noStrike">
              <a:latin typeface="Arial"/>
              <a:ea typeface="Arial"/>
              <a:cs typeface="Arial"/>
              <a:sym typeface="Arial"/>
            </a:endParaRPr>
          </a:p>
        </p:txBody>
      </p:sp>
      <p:sp>
        <p:nvSpPr>
          <p:cNvPr id="468" name="Google Shape;468;p44: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5: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p45: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The left table works better with joins, with aggregations and you don’t need to know the different types of food in advance.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In addition, no missing data</a:t>
            </a:r>
            <a:endParaRPr b="0" sz="2000" strike="noStrike">
              <a:latin typeface="Arial"/>
              <a:ea typeface="Arial"/>
              <a:cs typeface="Arial"/>
              <a:sym typeface="Arial"/>
            </a:endParaRPr>
          </a:p>
        </p:txBody>
      </p:sp>
      <p:sp>
        <p:nvSpPr>
          <p:cNvPr id="476" name="Google Shape;476;p45: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6: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p46: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PowerPoint Presentation</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https://www.postgresqltutorial.com/wp-content/uploads/2018/03/PostgreSQL-Cheat-Sheet.pdf </a:t>
            </a:r>
            <a:endParaRPr b="0" sz="2000" strike="noStrike">
              <a:latin typeface="Arial"/>
              <a:ea typeface="Arial"/>
              <a:cs typeface="Arial"/>
              <a:sym typeface="Arial"/>
            </a:endParaRPr>
          </a:p>
        </p:txBody>
      </p:sp>
      <p:sp>
        <p:nvSpPr>
          <p:cNvPr id="486" name="Google Shape;486;p46: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3" name="Google Shape;493;p4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1" name="Google Shape;501;p4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8" name="Google Shape;508;p4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5" name="Google Shape;515;p5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1: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3" name="Google Shape;523;p51: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[Intro to Relational database](</a:t>
            </a:r>
            <a:r>
              <a:rPr b="0" lang="en-US" sz="1200" u="sng" strike="noStrike">
                <a:solidFill>
                  <a:srgbClr val="000000"/>
                </a:solidFill>
                <a:latin typeface="Arial"/>
                <a:ea typeface="Arial"/>
                <a:cs typeface="Arial"/>
                <a:sym typeface="Arial"/>
              </a:rPr>
              <a:t>https://www.udacity.com/course/intro-to-relational-databases--ud197</a:t>
            </a:r>
            <a:r>
              <a:rPr b="0" lang="en-US" sz="1200" strike="noStrike">
                <a:solidFill>
                  <a:srgbClr val="000000"/>
                </a:solidFill>
                <a:latin typeface="Arial"/>
                <a:ea typeface="Arial"/>
                <a:cs typeface="Arial"/>
                <a:sym typeface="Arial"/>
              </a:rPr>
              <a:t>)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br>
              <a:rPr lang="en-US"/>
            </a:b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 </a:t>
            </a:r>
            <a:endParaRPr b="0" sz="2000" strike="noStrike">
              <a:latin typeface="Arial"/>
              <a:ea typeface="Arial"/>
              <a:cs typeface="Arial"/>
              <a:sym typeface="Arial"/>
            </a:endParaRPr>
          </a:p>
        </p:txBody>
      </p:sp>
      <p:sp>
        <p:nvSpPr>
          <p:cNvPr id="524" name="Google Shape;524;p51: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52: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p52: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Hod: head of department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532" name="Google Shape;532;p52: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9" name="Google Shape;539;p5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6" name="Google Shape;546;p5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5: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4" name="Google Shape;554;p55: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55" name="Google Shape;555;p55: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4" name="Google Shape;564;p5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5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3" name="Google Shape;573;p5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8: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p58: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If one is missed, there will be inconsistencies </a:t>
            </a:r>
            <a:endParaRPr b="0" sz="2000" strike="noStrike">
              <a:latin typeface="Arial"/>
              <a:ea typeface="Arial"/>
              <a:cs typeface="Arial"/>
              <a:sym typeface="Arial"/>
            </a:endParaRPr>
          </a:p>
        </p:txBody>
      </p:sp>
      <p:sp>
        <p:nvSpPr>
          <p:cNvPr id="581" name="Google Shape;581;p58: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8" name="Google Shape;588;p5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60: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5" name="Google Shape;595;p60: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One can say that there is still redundancy</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Normalization is about minimizing redundancy not eliminating it. </a:t>
            </a:r>
            <a:endParaRPr b="0" sz="2000" strike="noStrike">
              <a:latin typeface="Arial"/>
              <a:ea typeface="Arial"/>
              <a:cs typeface="Arial"/>
              <a:sym typeface="Arial"/>
            </a:endParaRPr>
          </a:p>
        </p:txBody>
      </p:sp>
      <p:sp>
        <p:nvSpPr>
          <p:cNvPr id="596" name="Google Shape;596;p60: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61: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p61: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Automatically updated for all students’ records</a:t>
            </a:r>
            <a:endParaRPr b="0" sz="2000" strike="noStrike">
              <a:latin typeface="Arial"/>
              <a:ea typeface="Arial"/>
              <a:cs typeface="Arial"/>
              <a:sym typeface="Arial"/>
            </a:endParaRPr>
          </a:p>
        </p:txBody>
      </p:sp>
      <p:sp>
        <p:nvSpPr>
          <p:cNvPr id="604" name="Google Shape;604;p61: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 name="Google Shape;611;p6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3: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8" name="Google Shape;618;p63: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Basic Concept of Database Normalization - Simple Explanation for Beginners - YouTube</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https://www.youtube.com/watch?v=xoTyrdT9SZI </a:t>
            </a:r>
            <a:endParaRPr b="0" sz="2000" strike="noStrike">
              <a:latin typeface="Arial"/>
              <a:ea typeface="Arial"/>
              <a:cs typeface="Arial"/>
              <a:sym typeface="Arial"/>
            </a:endParaRPr>
          </a:p>
        </p:txBody>
      </p:sp>
      <p:sp>
        <p:nvSpPr>
          <p:cNvPr id="619" name="Google Shape;619;p63: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6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6" name="Google Shape;626;p6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6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2" name="Google Shape;632;p6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0" name="Google Shape;640;p6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7: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24" name="Google Shape;124;p7: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8" name="Google Shape;648;p6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418da41ad9_0_37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418da41ad9_0_37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6" name="Google Shape;656;g1418da41ad9_0_375: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68: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2" name="Google Shape;662;p68: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663" name="Google Shape;663;p68: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6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0" name="Google Shape;670;p6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7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8" name="Google Shape;678;p7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71: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6" name="Google Shape;686;p71: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SQL vs R vs Python taxonomy is ill-advised for so many reasons, not least of which is that software evolves. (As of recently, you can even do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ML in SQL</a:t>
            </a:r>
            <a:r>
              <a:rPr b="0" lang="en-US" sz="1200" strike="noStrike">
                <a:solidFill>
                  <a:srgbClr val="000000"/>
                </a:solidFill>
                <a:latin typeface="Arial"/>
                <a:ea typeface="Arial"/>
                <a:cs typeface="Arial"/>
                <a:sym typeface="Arial"/>
              </a:rPr>
              <a:t>.) Wouldn’t you prefer a breakdown that’ll last?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by the </a:t>
            </a:r>
            <a:r>
              <a:rPr b="1" lang="en-US" sz="1200" strike="noStrike">
                <a:solidFill>
                  <a:srgbClr val="000000"/>
                </a:solidFill>
                <a:latin typeface="Arial"/>
                <a:ea typeface="Arial"/>
                <a:cs typeface="Arial"/>
                <a:sym typeface="Arial"/>
              </a:rPr>
              <a:t>algorithm</a:t>
            </a:r>
            <a:r>
              <a:rPr b="0" lang="en-US" sz="1200" strike="noStrike">
                <a:solidFill>
                  <a:srgbClr val="000000"/>
                </a:solidFill>
                <a:latin typeface="Arial"/>
                <a:ea typeface="Arial"/>
                <a:cs typeface="Arial"/>
                <a:sym typeface="Arial"/>
              </a:rPr>
              <a:t> (surprise! it’s how university courses are structured). Pretty please, don’t taxonomize by histograms vs t-tests vs neural networks. Frankly, if you’re clever and you have a point to make, you can use the same algorithm for any part of data science. It might look like Frankenstein’s monster, but I assure you it can be forced to do your bidding.</a:t>
            </a:r>
            <a:endParaRPr b="0" sz="1200" strike="noStrike">
              <a:latin typeface="Arial"/>
              <a:ea typeface="Arial"/>
              <a:cs typeface="Arial"/>
              <a:sym typeface="Arial"/>
            </a:endParaRPr>
          </a:p>
        </p:txBody>
      </p:sp>
      <p:sp>
        <p:nvSpPr>
          <p:cNvPr id="687" name="Google Shape;687;p71: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7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6" name="Google Shape;696;p7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7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4" name="Google Shape;704;p7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7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2" name="Google Shape;712;p7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7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1" name="Google Shape;721;p7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 name="Google Shape;130;p8: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Ask questions</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Answer questions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Post resources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Share ideas of projects and ask for collaborators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Share life hacks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Share job opportunities </a:t>
            </a:r>
            <a:endParaRPr b="0" sz="2000" strike="noStrike">
              <a:latin typeface="Arial"/>
              <a:ea typeface="Arial"/>
              <a:cs typeface="Arial"/>
              <a:sym typeface="Arial"/>
            </a:endParaRPr>
          </a:p>
        </p:txBody>
      </p:sp>
      <p:sp>
        <p:nvSpPr>
          <p:cNvPr id="131" name="Google Shape;131;p8: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76: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8" name="Google Shape;728;p76: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Satellite photo of the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Face on Mars</a:t>
            </a:r>
            <a:r>
              <a:rPr b="0" lang="en-US" sz="1200" strike="noStrike">
                <a:solidFill>
                  <a:srgbClr val="000000"/>
                </a:solidFill>
                <a:latin typeface="Arial"/>
                <a:ea typeface="Arial"/>
                <a:cs typeface="Arial"/>
                <a:sym typeface="Arial"/>
              </a:rPr>
              <a:t>” which many people took as evidence of extraterrestrial habitation.</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How to know if there is indeed life on Mars?   Test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How to know if 12 sec shake of ink can give u a butterfly image?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Retry</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729" name="Google Shape;729;p76: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7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8" name="Google Shape;738;p7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7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6" name="Google Shape;746;p7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7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5" name="Google Shape;755;p7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80: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2" name="Google Shape;762;p80: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great news is that this one is easy. Think of your dataset as a bunch of negatives you found in a darkroom. Data-mining is about working the equipment to expose all the images as quickly as possible so you can see whether there’s anything inspiring on them. As with photos, remember not to take what you see too seriously. You didn’t take the photos, so you don’t know much about what’s off-screen. The golden rule of data-mining is: </a:t>
            </a:r>
            <a:r>
              <a:rPr b="1" lang="en-US" sz="1200" strike="noStrike">
                <a:solidFill>
                  <a:srgbClr val="000000"/>
                </a:solidFill>
                <a:latin typeface="Arial"/>
                <a:ea typeface="Arial"/>
                <a:cs typeface="Arial"/>
                <a:sym typeface="Arial"/>
              </a:rPr>
              <a:t>stick to what is here.</a:t>
            </a:r>
            <a:r>
              <a:rPr b="0" lang="en-US" sz="1200" strike="noStrike">
                <a:solidFill>
                  <a:srgbClr val="000000"/>
                </a:solidFill>
                <a:latin typeface="Arial"/>
                <a:ea typeface="Arial"/>
                <a:cs typeface="Arial"/>
                <a:sym typeface="Arial"/>
              </a:rPr>
              <a:t> Only make conclusions about what you can see, never about what you can’t see (for that you need statistics and lot more expertise).</a:t>
            </a:r>
            <a:endParaRPr b="0" sz="1200" strike="noStrike">
              <a:latin typeface="Arial"/>
              <a:ea typeface="Arial"/>
              <a:cs typeface="Arial"/>
              <a:sym typeface="Arial"/>
            </a:endParaRPr>
          </a:p>
        </p:txBody>
      </p:sp>
      <p:sp>
        <p:nvSpPr>
          <p:cNvPr id="763" name="Google Shape;763;p80: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81: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5" name="Google Shape;775;p81: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2000" strike="noStrike">
                <a:latin typeface="Arial"/>
                <a:ea typeface="Arial"/>
                <a:cs typeface="Arial"/>
                <a:sym typeface="Arial"/>
              </a:rPr>
              <a:t>What on earth is data science?. The quest for a useful definition | by Cassie Kozyrkov | HackerNoon.com | Medium</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latin typeface="Arial"/>
                <a:ea typeface="Arial"/>
                <a:cs typeface="Arial"/>
                <a:sym typeface="Arial"/>
              </a:rPr>
              <a:t>https://medium.com/hackernoon/what-on-earth-is-data-science-eb1237d8cb37</a:t>
            </a:r>
            <a:endParaRPr b="0" sz="2000" strike="noStrike">
              <a:latin typeface="Arial"/>
              <a:ea typeface="Arial"/>
              <a:cs typeface="Arial"/>
              <a:sym typeface="Arial"/>
            </a:endParaRPr>
          </a:p>
        </p:txBody>
      </p:sp>
      <p:sp>
        <p:nvSpPr>
          <p:cNvPr id="776" name="Google Shape;776;p81: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8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3" name="Google Shape;783;p8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83: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4" name="Google Shape;794;p83: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For a decision to be data-driven, it has to be the data — as opposed to something else entirely — that drive it. Seems so straightforward, and yet it’s so rare in practice because decision-makers lack a key psychological habit.</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العربية الكارو محتاجة حمار عشان تبقى كارو </a:t>
            </a:r>
            <a:endParaRPr b="0" sz="20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795" name="Google Shape;795;p83: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84: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2" name="Google Shape;802;p84: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Imagine that you are considering buying something online instead of making a pilgrimage to the other side of town to fetch it. You’ve boiled your decision down to whether or not you trust the online seller. A quick search yields some relevant data: you see that the seller has an average rating of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4.2</a:t>
            </a:r>
            <a:r>
              <a:rPr b="0" lang="en-US" sz="1200" strike="noStrike">
                <a:solidFill>
                  <a:srgbClr val="000000"/>
                </a:solidFill>
                <a:latin typeface="Arial"/>
                <a:ea typeface="Arial"/>
                <a:cs typeface="Arial"/>
                <a:sym typeface="Arial"/>
              </a:rPr>
              <a:t> out of 5.</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803" name="Google Shape;803;p84: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85: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0" name="Google Shape;810;p85: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Now you can’t use that 4.2 to drive your decision. Game over! Once we’ve seen the answer, we’re free to pick the most convenient question. If the first thing we do is poke around in our data, our decision will be, at best, something I like to call </a:t>
            </a:r>
            <a:r>
              <a:rPr b="1" i="1" lang="en-US" sz="1200" strike="noStrike">
                <a:solidFill>
                  <a:srgbClr val="000000"/>
                </a:solidFill>
                <a:latin typeface="Arial"/>
                <a:ea typeface="Arial"/>
                <a:cs typeface="Arial"/>
                <a:sym typeface="Arial"/>
              </a:rPr>
              <a:t>data-inspired</a:t>
            </a:r>
            <a:r>
              <a:rPr b="0" lang="en-US" sz="1200" strike="noStrike">
                <a:solidFill>
                  <a:srgbClr val="000000"/>
                </a:solidFill>
                <a:latin typeface="Arial"/>
                <a:ea typeface="Arial"/>
                <a:cs typeface="Arial"/>
                <a:sym typeface="Arial"/>
              </a:rPr>
              <a:t>.</a:t>
            </a:r>
            <a:endParaRPr b="0" sz="1200" strike="noStrike">
              <a:latin typeface="Arial"/>
              <a:ea typeface="Arial"/>
              <a:cs typeface="Arial"/>
              <a:sym typeface="Arial"/>
            </a:endParaRPr>
          </a:p>
        </p:txBody>
      </p:sp>
      <p:sp>
        <p:nvSpPr>
          <p:cNvPr id="811" name="Google Shape;811;p85: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 name="Google Shape;145;p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86: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8" name="Google Shape;818;p86: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Once we’ve seen the answer, we’re free to pick the most convenient question</a:t>
            </a:r>
            <a:endParaRPr b="0" sz="1200" strike="noStrike">
              <a:latin typeface="Arial"/>
              <a:ea typeface="Arial"/>
              <a:cs typeface="Arial"/>
              <a:sym typeface="Arial"/>
            </a:endParaRPr>
          </a:p>
        </p:txBody>
      </p:sp>
      <p:sp>
        <p:nvSpPr>
          <p:cNvPr id="819" name="Google Shape;819;p86: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87: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7" name="Google Shape;827;p87: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828" name="Google Shape;828;p87: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88: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6" name="Google Shape;836;p88: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That’s where we, like whales encountering plankton, swim around in some numbers, and then reach an emotional tipping point and… decide. There are numbers near our decision somewhere, but those numbers don’t drive it. The decision comes from somewhere else entirely.</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837" name="Google Shape;837;p88: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89: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5" name="Google Shape;845;p89: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846" name="Google Shape;846;p89: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90: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3" name="Google Shape;853;p90: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55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decision-maker’s mind was made up before the data, so the decision was there all along. Turns out humans interact with data selectively to confirm choices we’ve already made in our heart of hearts. We find the most convenient light in which to see evidence, and we don’t always know we’re doing it. Psychologists have a lovely name for this: </a:t>
            </a:r>
            <a:r>
              <a:rPr b="1" lang="en-US" sz="1200" u="sng" strike="noStrike">
                <a:solidFill>
                  <a:srgbClr val="000000"/>
                </a:solidFill>
                <a:latin typeface="Arial"/>
                <a:ea typeface="Arial"/>
                <a:cs typeface="Arial"/>
                <a:sym typeface="Arial"/>
                <a:hlinkClick r:id="rId2">
                  <a:extLst>
                    <a:ext uri="{A12FA001-AC4F-418D-AE19-62706E023703}">
                      <ahyp:hlinkClr val="tx"/>
                    </a:ext>
                  </a:extLst>
                </a:hlinkClick>
              </a:rPr>
              <a:t>confirmation bias</a:t>
            </a:r>
            <a:r>
              <a:rPr b="0" lang="en-US" sz="1200" strike="noStrike">
                <a:solidFill>
                  <a:srgbClr val="000000"/>
                </a:solidFill>
                <a:latin typeface="Arial"/>
                <a:ea typeface="Arial"/>
                <a:cs typeface="Arial"/>
                <a:sym typeface="Arial"/>
              </a:rPr>
              <a:t>.</a:t>
            </a:r>
            <a:endParaRPr b="0" sz="1200" strike="noStrike">
              <a:latin typeface="Arial"/>
              <a:ea typeface="Arial"/>
              <a:cs typeface="Arial"/>
              <a:sym typeface="Arial"/>
            </a:endParaRPr>
          </a:p>
          <a:p>
            <a:pPr indent="-21455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854" name="Google Shape;854;p90: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91: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1" name="Google Shape;861;p91: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1" lang="en-US" sz="1200" strike="noStrike">
                <a:solidFill>
                  <a:srgbClr val="000000"/>
                </a:solidFill>
                <a:latin typeface="Arial"/>
                <a:ea typeface="Arial"/>
                <a:cs typeface="Arial"/>
                <a:sym typeface="Arial"/>
              </a:rPr>
              <a:t>Positive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 “It’s more than 4.0!”</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They can even show a rigorous analysis about how it is statistically significantly higher than 4.0. (With certainty! It’s the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p-value</a:t>
            </a:r>
            <a:r>
              <a:rPr b="0" lang="en-US" sz="1200" strike="noStrike">
                <a:solidFill>
                  <a:srgbClr val="000000"/>
                </a:solidFill>
                <a:latin typeface="Arial"/>
                <a:ea typeface="Arial"/>
                <a:cs typeface="Arial"/>
                <a:sym typeface="Arial"/>
              </a:rPr>
              <a:t> you’ve always wanted.)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1" lang="en-US" sz="1200" strike="noStrike">
                <a:solidFill>
                  <a:srgbClr val="000000"/>
                </a:solidFill>
                <a:latin typeface="Arial"/>
                <a:ea typeface="Arial"/>
                <a:cs typeface="Arial"/>
                <a:sym typeface="Arial"/>
              </a:rPr>
              <a:t>Negative</a:t>
            </a:r>
            <a:endParaRPr b="0" sz="1200" strike="noStrike">
              <a:latin typeface="Arial"/>
              <a:ea typeface="Arial"/>
              <a:cs typeface="Arial"/>
              <a:sym typeface="Arial"/>
            </a:endParaRPr>
          </a:p>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“Why would I settle for a seller with less than 4.5 stars?” Or perhaps “But look at those 1-star reviews. I don’t like how many there are.” Sound familiar?</a:t>
            </a:r>
            <a:endParaRPr b="0" sz="1200" strike="noStrike">
              <a:latin typeface="Arial"/>
              <a:ea typeface="Arial"/>
              <a:cs typeface="Arial"/>
              <a:sym typeface="Arial"/>
            </a:endParaRPr>
          </a:p>
        </p:txBody>
      </p:sp>
      <p:sp>
        <p:nvSpPr>
          <p:cNvPr id="862" name="Google Shape;862;p91: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9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9" name="Google Shape;869;p9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93: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6" name="Google Shape;876;p93: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Mathematical complexity doesn’t provide the antidote, it merely makes it harder to see the problem. As a result, what’s obvious in the trivial example we just saw becomes hidden in a jumble of gorgeous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Gaussians</a:t>
            </a:r>
            <a:r>
              <a:rPr b="0" lang="en-US" sz="1200" strike="noStrike">
                <a:solidFill>
                  <a:srgbClr val="000000"/>
                </a:solidFill>
                <a:latin typeface="Arial"/>
                <a:ea typeface="Arial"/>
                <a:cs typeface="Arial"/>
                <a:sym typeface="Arial"/>
              </a:rPr>
              <a:t>. Don’t assume your friendly neighborhood data scientist sees it either. The more ways there are to slice the data, the more your analysis is a breeding ground for confirmation bias.</a:t>
            </a:r>
            <a:endParaRPr b="0" sz="1200" strike="noStrike">
              <a:latin typeface="Arial"/>
              <a:ea typeface="Arial"/>
              <a:cs typeface="Arial"/>
              <a:sym typeface="Arial"/>
            </a:endParaRPr>
          </a:p>
        </p:txBody>
      </p:sp>
      <p:sp>
        <p:nvSpPr>
          <p:cNvPr id="877" name="Google Shape;877;p93: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9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4" name="Google Shape;884;p9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95:notes"/>
          <p:cNvSpPr/>
          <p:nvPr>
            <p:ph idx="2" type="sldImg"/>
          </p:nvPr>
        </p:nvSpPr>
        <p:spPr>
          <a:xfrm>
            <a:off x="685800" y="1143000"/>
            <a:ext cx="5484240" cy="3084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2" name="Google Shape;892;p95:notes"/>
          <p:cNvSpPr txBox="1"/>
          <p:nvPr>
            <p:ph idx="1" type="body"/>
          </p:nvPr>
        </p:nvSpPr>
        <p:spPr>
          <a:xfrm>
            <a:off x="685800" y="4400640"/>
            <a:ext cx="5484240" cy="3598200"/>
          </a:xfrm>
          <a:prstGeom prst="rect">
            <a:avLst/>
          </a:prstGeom>
          <a:noFill/>
          <a:ln>
            <a:noFill/>
          </a:ln>
        </p:spPr>
        <p:txBody>
          <a:bodyPr anchorCtr="0" anchor="t" bIns="0" lIns="0" spcFirstLastPara="1" rIns="0" wrap="square" tIns="0">
            <a:noAutofit/>
          </a:bodyPr>
          <a:lstStyle/>
          <a:p>
            <a:pPr indent="-21419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feel better about doing what they were going to do anyway.</a:t>
            </a:r>
            <a:endParaRPr b="0" sz="1200" strike="noStrike">
              <a:latin typeface="Arial"/>
              <a:ea typeface="Arial"/>
              <a:cs typeface="Arial"/>
              <a:sym typeface="Arial"/>
            </a:endParaRPr>
          </a:p>
        </p:txBody>
      </p:sp>
      <p:sp>
        <p:nvSpPr>
          <p:cNvPr id="893" name="Google Shape;893;p95:notes"/>
          <p:cNvSpPr/>
          <p:nvPr/>
        </p:nvSpPr>
        <p:spPr>
          <a:xfrm>
            <a:off x="3884760" y="8685360"/>
            <a:ext cx="296964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418da41ad9_0_149"/>
          <p:cNvSpPr/>
          <p:nvPr/>
        </p:nvSpPr>
        <p:spPr>
          <a:xfrm>
            <a:off x="2033067" y="896808"/>
            <a:ext cx="1442131" cy="1499896"/>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5" name="Google Shape;15;g1418da41ad9_0_149"/>
          <p:cNvSpPr/>
          <p:nvPr/>
        </p:nvSpPr>
        <p:spPr>
          <a:xfrm rot="10800000">
            <a:off x="8716786" y="4457271"/>
            <a:ext cx="1442131" cy="1499896"/>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6" name="Google Shape;16;g1418da41ad9_0_149"/>
          <p:cNvCxnSpPr/>
          <p:nvPr/>
        </p:nvCxnSpPr>
        <p:spPr>
          <a:xfrm>
            <a:off x="5812802" y="3756618"/>
            <a:ext cx="566400" cy="0"/>
          </a:xfrm>
          <a:prstGeom prst="straightConnector1">
            <a:avLst/>
          </a:prstGeom>
          <a:noFill/>
          <a:ln cap="flat" cmpd="sng" w="38100">
            <a:solidFill>
              <a:schemeClr val="accent4"/>
            </a:solidFill>
            <a:prstDash val="solid"/>
            <a:round/>
            <a:headEnd len="sm" w="sm" type="none"/>
            <a:tailEnd len="sm" w="sm" type="none"/>
          </a:ln>
        </p:spPr>
      </p:cxnSp>
      <p:sp>
        <p:nvSpPr>
          <p:cNvPr id="17" name="Google Shape;17;g1418da41ad9_0_149"/>
          <p:cNvSpPr txBox="1"/>
          <p:nvPr>
            <p:ph type="ctrTitle"/>
          </p:nvPr>
        </p:nvSpPr>
        <p:spPr>
          <a:xfrm>
            <a:off x="2240402" y="1585234"/>
            <a:ext cx="7711200" cy="1943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8" name="Google Shape;18;g1418da41ad9_0_149"/>
          <p:cNvSpPr txBox="1"/>
          <p:nvPr>
            <p:ph idx="1" type="subTitle"/>
          </p:nvPr>
        </p:nvSpPr>
        <p:spPr>
          <a:xfrm>
            <a:off x="2240402" y="4065933"/>
            <a:ext cx="7711200" cy="12120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9pPr>
          </a:lstStyle>
          <a:p/>
        </p:txBody>
      </p:sp>
      <p:sp>
        <p:nvSpPr>
          <p:cNvPr id="19" name="Google Shape;19;g1418da41ad9_0_14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g1418da41ad9_0_192"/>
          <p:cNvSpPr/>
          <p:nvPr/>
        </p:nvSpPr>
        <p:spPr>
          <a:xfrm>
            <a:off x="200" y="6769100"/>
            <a:ext cx="12191700" cy="888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g1418da41ad9_0_192"/>
          <p:cNvSpPr txBox="1"/>
          <p:nvPr>
            <p:ph hasCustomPrompt="1" type="title"/>
          </p:nvPr>
        </p:nvSpPr>
        <p:spPr>
          <a:xfrm>
            <a:off x="517200" y="1536600"/>
            <a:ext cx="11157600" cy="20511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chemeClr val="accent5"/>
              </a:buClr>
              <a:buSzPts val="17300"/>
              <a:buNone/>
              <a:defRPr sz="17300">
                <a:solidFill>
                  <a:schemeClr val="accent5"/>
                </a:solidFill>
              </a:defRPr>
            </a:lvl1pPr>
            <a:lvl2pPr lvl="1" rtl="0" algn="ctr">
              <a:spcBef>
                <a:spcPts val="0"/>
              </a:spcBef>
              <a:spcAft>
                <a:spcPts val="0"/>
              </a:spcAft>
              <a:buClr>
                <a:schemeClr val="accent5"/>
              </a:buClr>
              <a:buSzPts val="17300"/>
              <a:buNone/>
              <a:defRPr sz="17300">
                <a:solidFill>
                  <a:schemeClr val="accent5"/>
                </a:solidFill>
              </a:defRPr>
            </a:lvl2pPr>
            <a:lvl3pPr lvl="2" rtl="0" algn="ctr">
              <a:spcBef>
                <a:spcPts val="0"/>
              </a:spcBef>
              <a:spcAft>
                <a:spcPts val="0"/>
              </a:spcAft>
              <a:buClr>
                <a:schemeClr val="accent5"/>
              </a:buClr>
              <a:buSzPts val="17300"/>
              <a:buNone/>
              <a:defRPr sz="17300">
                <a:solidFill>
                  <a:schemeClr val="accent5"/>
                </a:solidFill>
              </a:defRPr>
            </a:lvl3pPr>
            <a:lvl4pPr lvl="3" rtl="0" algn="ctr">
              <a:spcBef>
                <a:spcPts val="0"/>
              </a:spcBef>
              <a:spcAft>
                <a:spcPts val="0"/>
              </a:spcAft>
              <a:buClr>
                <a:schemeClr val="accent5"/>
              </a:buClr>
              <a:buSzPts val="17300"/>
              <a:buNone/>
              <a:defRPr sz="17300">
                <a:solidFill>
                  <a:schemeClr val="accent5"/>
                </a:solidFill>
              </a:defRPr>
            </a:lvl4pPr>
            <a:lvl5pPr lvl="4" rtl="0" algn="ctr">
              <a:spcBef>
                <a:spcPts val="0"/>
              </a:spcBef>
              <a:spcAft>
                <a:spcPts val="0"/>
              </a:spcAft>
              <a:buClr>
                <a:schemeClr val="accent5"/>
              </a:buClr>
              <a:buSzPts val="17300"/>
              <a:buNone/>
              <a:defRPr sz="17300">
                <a:solidFill>
                  <a:schemeClr val="accent5"/>
                </a:solidFill>
              </a:defRPr>
            </a:lvl5pPr>
            <a:lvl6pPr lvl="5" rtl="0" algn="ctr">
              <a:spcBef>
                <a:spcPts val="0"/>
              </a:spcBef>
              <a:spcAft>
                <a:spcPts val="0"/>
              </a:spcAft>
              <a:buClr>
                <a:schemeClr val="accent5"/>
              </a:buClr>
              <a:buSzPts val="17300"/>
              <a:buNone/>
              <a:defRPr sz="17300">
                <a:solidFill>
                  <a:schemeClr val="accent5"/>
                </a:solidFill>
              </a:defRPr>
            </a:lvl6pPr>
            <a:lvl7pPr lvl="6" rtl="0" algn="ctr">
              <a:spcBef>
                <a:spcPts val="0"/>
              </a:spcBef>
              <a:spcAft>
                <a:spcPts val="0"/>
              </a:spcAft>
              <a:buClr>
                <a:schemeClr val="accent5"/>
              </a:buClr>
              <a:buSzPts val="17300"/>
              <a:buNone/>
              <a:defRPr sz="17300">
                <a:solidFill>
                  <a:schemeClr val="accent5"/>
                </a:solidFill>
              </a:defRPr>
            </a:lvl7pPr>
            <a:lvl8pPr lvl="7" rtl="0" algn="ctr">
              <a:spcBef>
                <a:spcPts val="0"/>
              </a:spcBef>
              <a:spcAft>
                <a:spcPts val="0"/>
              </a:spcAft>
              <a:buClr>
                <a:schemeClr val="accent5"/>
              </a:buClr>
              <a:buSzPts val="17300"/>
              <a:buNone/>
              <a:defRPr sz="17300">
                <a:solidFill>
                  <a:schemeClr val="accent5"/>
                </a:solidFill>
              </a:defRPr>
            </a:lvl8pPr>
            <a:lvl9pPr lvl="8" rtl="0" algn="ctr">
              <a:spcBef>
                <a:spcPts val="0"/>
              </a:spcBef>
              <a:spcAft>
                <a:spcPts val="0"/>
              </a:spcAft>
              <a:buClr>
                <a:schemeClr val="accent5"/>
              </a:buClr>
              <a:buSzPts val="17300"/>
              <a:buNone/>
              <a:defRPr sz="17300">
                <a:solidFill>
                  <a:schemeClr val="accent5"/>
                </a:solidFill>
              </a:defRPr>
            </a:lvl9pPr>
          </a:lstStyle>
          <a:p>
            <a:r>
              <a:t>xx%</a:t>
            </a:r>
          </a:p>
        </p:txBody>
      </p:sp>
      <p:sp>
        <p:nvSpPr>
          <p:cNvPr id="59" name="Google Shape;59;g1418da41ad9_0_192"/>
          <p:cNvSpPr txBox="1"/>
          <p:nvPr>
            <p:ph idx="1" type="body"/>
          </p:nvPr>
        </p:nvSpPr>
        <p:spPr>
          <a:xfrm>
            <a:off x="517200" y="3892600"/>
            <a:ext cx="11157600" cy="14289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60" name="Google Shape;60;g1418da41ad9_0_19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g1418da41ad9_0_1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3" name="Shape 63"/>
        <p:cNvGrpSpPr/>
        <p:nvPr/>
      </p:nvGrpSpPr>
      <p:grpSpPr>
        <a:xfrm>
          <a:off x="0" y="0"/>
          <a:ext cx="0" cy="0"/>
          <a:chOff x="0" y="0"/>
          <a:chExt cx="0" cy="0"/>
        </a:xfrm>
      </p:grpSpPr>
      <p:sp>
        <p:nvSpPr>
          <p:cNvPr id="64" name="Google Shape;64;g1418da41ad9_0_199"/>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4000"/>
              <a:buNone/>
              <a:defRPr/>
            </a:lvl1pPr>
            <a:lvl2pPr lvl="1" rtl="0" algn="l">
              <a:spcBef>
                <a:spcPts val="0"/>
              </a:spcBef>
              <a:spcAft>
                <a:spcPts val="0"/>
              </a:spcAft>
              <a:buSzPts val="4000"/>
              <a:buNone/>
              <a:defRPr/>
            </a:lvl2pPr>
            <a:lvl3pPr lvl="2" rtl="0" algn="l">
              <a:spcBef>
                <a:spcPts val="0"/>
              </a:spcBef>
              <a:spcAft>
                <a:spcPts val="0"/>
              </a:spcAft>
              <a:buSzPts val="4000"/>
              <a:buNone/>
              <a:defRPr/>
            </a:lvl3pPr>
            <a:lvl4pPr lvl="3" rtl="0" algn="l">
              <a:spcBef>
                <a:spcPts val="0"/>
              </a:spcBef>
              <a:spcAft>
                <a:spcPts val="0"/>
              </a:spcAft>
              <a:buSzPts val="4000"/>
              <a:buNone/>
              <a:defRPr/>
            </a:lvl4pPr>
            <a:lvl5pPr lvl="4" rtl="0" algn="l">
              <a:spcBef>
                <a:spcPts val="0"/>
              </a:spcBef>
              <a:spcAft>
                <a:spcPts val="0"/>
              </a:spcAft>
              <a:buSzPts val="4000"/>
              <a:buNone/>
              <a:defRPr/>
            </a:lvl5pPr>
            <a:lvl6pPr lvl="5" rtl="0" algn="l">
              <a:spcBef>
                <a:spcPts val="0"/>
              </a:spcBef>
              <a:spcAft>
                <a:spcPts val="0"/>
              </a:spcAft>
              <a:buSzPts val="4000"/>
              <a:buNone/>
              <a:defRPr/>
            </a:lvl6pPr>
            <a:lvl7pPr lvl="6" rtl="0" algn="l">
              <a:spcBef>
                <a:spcPts val="0"/>
              </a:spcBef>
              <a:spcAft>
                <a:spcPts val="0"/>
              </a:spcAft>
              <a:buSzPts val="4000"/>
              <a:buNone/>
              <a:defRPr/>
            </a:lvl7pPr>
            <a:lvl8pPr lvl="7" rtl="0" algn="l">
              <a:spcBef>
                <a:spcPts val="0"/>
              </a:spcBef>
              <a:spcAft>
                <a:spcPts val="0"/>
              </a:spcAft>
              <a:buSzPts val="4000"/>
              <a:buNone/>
              <a:defRPr/>
            </a:lvl8pPr>
            <a:lvl9pPr lvl="8" rtl="0" algn="l">
              <a:spcBef>
                <a:spcPts val="0"/>
              </a:spcBef>
              <a:spcAft>
                <a:spcPts val="0"/>
              </a:spcAft>
              <a:buSzPts val="4000"/>
              <a:buNone/>
              <a:defRPr/>
            </a:lvl9pPr>
          </a:lstStyle>
          <a:p/>
        </p:txBody>
      </p:sp>
      <p:sp>
        <p:nvSpPr>
          <p:cNvPr id="65" name="Google Shape;65;g1418da41ad9_0_199"/>
          <p:cNvSpPr txBox="1"/>
          <p:nvPr>
            <p:ph idx="1" type="body"/>
          </p:nvPr>
        </p:nvSpPr>
        <p:spPr>
          <a:xfrm>
            <a:off x="609480" y="1604520"/>
            <a:ext cx="10972500" cy="1896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2400"/>
              <a:buNone/>
              <a:defRPr/>
            </a:lvl1pPr>
            <a:lvl2pPr indent="-228600" lvl="1" marL="914400" rtl="0" algn="l">
              <a:spcBef>
                <a:spcPts val="1600"/>
              </a:spcBef>
              <a:spcAft>
                <a:spcPts val="0"/>
              </a:spcAft>
              <a:buSzPts val="1900"/>
              <a:buNone/>
              <a:defRPr/>
            </a:lvl2pPr>
            <a:lvl3pPr indent="-228600" lvl="2" marL="1371600" rtl="0" algn="l">
              <a:spcBef>
                <a:spcPts val="1600"/>
              </a:spcBef>
              <a:spcAft>
                <a:spcPts val="0"/>
              </a:spcAft>
              <a:buSzPts val="1900"/>
              <a:buNone/>
              <a:defRPr/>
            </a:lvl3pPr>
            <a:lvl4pPr indent="-228600" lvl="3" marL="1828800" rtl="0" algn="l">
              <a:spcBef>
                <a:spcPts val="1600"/>
              </a:spcBef>
              <a:spcAft>
                <a:spcPts val="0"/>
              </a:spcAft>
              <a:buSzPts val="1900"/>
              <a:buNone/>
              <a:defRPr/>
            </a:lvl4pPr>
            <a:lvl5pPr indent="-228600" lvl="4" marL="2286000" rtl="0" algn="l">
              <a:spcBef>
                <a:spcPts val="1600"/>
              </a:spcBef>
              <a:spcAft>
                <a:spcPts val="0"/>
              </a:spcAft>
              <a:buSzPts val="1900"/>
              <a:buNone/>
              <a:defRPr/>
            </a:lvl5pPr>
            <a:lvl6pPr indent="-228600" lvl="5" marL="2743200" rtl="0" algn="l">
              <a:spcBef>
                <a:spcPts val="1600"/>
              </a:spcBef>
              <a:spcAft>
                <a:spcPts val="0"/>
              </a:spcAft>
              <a:buSzPts val="1900"/>
              <a:buNone/>
              <a:defRPr/>
            </a:lvl6pPr>
            <a:lvl7pPr indent="-228600" lvl="6" marL="3200400" rtl="0" algn="l">
              <a:spcBef>
                <a:spcPts val="1600"/>
              </a:spcBef>
              <a:spcAft>
                <a:spcPts val="0"/>
              </a:spcAft>
              <a:buSzPts val="1900"/>
              <a:buNone/>
              <a:defRPr/>
            </a:lvl7pPr>
            <a:lvl8pPr indent="-228600" lvl="7" marL="3657600" rtl="0" algn="l">
              <a:spcBef>
                <a:spcPts val="1600"/>
              </a:spcBef>
              <a:spcAft>
                <a:spcPts val="0"/>
              </a:spcAft>
              <a:buSzPts val="1900"/>
              <a:buNone/>
              <a:defRPr/>
            </a:lvl8pPr>
            <a:lvl9pPr indent="-228600" lvl="8" marL="4114800" rtl="0" algn="l">
              <a:spcBef>
                <a:spcPts val="1600"/>
              </a:spcBef>
              <a:spcAft>
                <a:spcPts val="1600"/>
              </a:spcAft>
              <a:buSzPts val="1900"/>
              <a:buNone/>
              <a:defRPr/>
            </a:lvl9pPr>
          </a:lstStyle>
          <a:p/>
        </p:txBody>
      </p:sp>
      <p:sp>
        <p:nvSpPr>
          <p:cNvPr id="66" name="Google Shape;66;g1418da41ad9_0_199"/>
          <p:cNvSpPr txBox="1"/>
          <p:nvPr>
            <p:ph idx="2" type="body"/>
          </p:nvPr>
        </p:nvSpPr>
        <p:spPr>
          <a:xfrm>
            <a:off x="609480" y="3682080"/>
            <a:ext cx="10972500" cy="1896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2400"/>
              <a:buNone/>
              <a:defRPr/>
            </a:lvl1pPr>
            <a:lvl2pPr indent="-228600" lvl="1" marL="914400" rtl="0" algn="l">
              <a:spcBef>
                <a:spcPts val="1600"/>
              </a:spcBef>
              <a:spcAft>
                <a:spcPts val="0"/>
              </a:spcAft>
              <a:buSzPts val="1900"/>
              <a:buNone/>
              <a:defRPr/>
            </a:lvl2pPr>
            <a:lvl3pPr indent="-228600" lvl="2" marL="1371600" rtl="0" algn="l">
              <a:spcBef>
                <a:spcPts val="1600"/>
              </a:spcBef>
              <a:spcAft>
                <a:spcPts val="0"/>
              </a:spcAft>
              <a:buSzPts val="1900"/>
              <a:buNone/>
              <a:defRPr/>
            </a:lvl3pPr>
            <a:lvl4pPr indent="-228600" lvl="3" marL="1828800" rtl="0" algn="l">
              <a:spcBef>
                <a:spcPts val="1600"/>
              </a:spcBef>
              <a:spcAft>
                <a:spcPts val="0"/>
              </a:spcAft>
              <a:buSzPts val="1900"/>
              <a:buNone/>
              <a:defRPr/>
            </a:lvl4pPr>
            <a:lvl5pPr indent="-228600" lvl="4" marL="2286000" rtl="0" algn="l">
              <a:spcBef>
                <a:spcPts val="1600"/>
              </a:spcBef>
              <a:spcAft>
                <a:spcPts val="0"/>
              </a:spcAft>
              <a:buSzPts val="1900"/>
              <a:buNone/>
              <a:defRPr/>
            </a:lvl5pPr>
            <a:lvl6pPr indent="-228600" lvl="5" marL="2743200" rtl="0" algn="l">
              <a:spcBef>
                <a:spcPts val="1600"/>
              </a:spcBef>
              <a:spcAft>
                <a:spcPts val="0"/>
              </a:spcAft>
              <a:buSzPts val="1900"/>
              <a:buNone/>
              <a:defRPr/>
            </a:lvl6pPr>
            <a:lvl7pPr indent="-228600" lvl="6" marL="3200400" rtl="0" algn="l">
              <a:spcBef>
                <a:spcPts val="1600"/>
              </a:spcBef>
              <a:spcAft>
                <a:spcPts val="0"/>
              </a:spcAft>
              <a:buSzPts val="1900"/>
              <a:buNone/>
              <a:defRPr/>
            </a:lvl7pPr>
            <a:lvl8pPr indent="-228600" lvl="7" marL="3657600" rtl="0" algn="l">
              <a:spcBef>
                <a:spcPts val="1600"/>
              </a:spcBef>
              <a:spcAft>
                <a:spcPts val="0"/>
              </a:spcAft>
              <a:buSzPts val="1900"/>
              <a:buNone/>
              <a:defRPr/>
            </a:lvl8pPr>
            <a:lvl9pPr indent="-228600" lvl="8" marL="4114800" rtl="0" algn="l">
              <a:spcBef>
                <a:spcPts val="1600"/>
              </a:spcBef>
              <a:spcAft>
                <a:spcPts val="1600"/>
              </a:spcAft>
              <a:buSzPts val="19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67" name="Shape 67"/>
        <p:cNvGrpSpPr/>
        <p:nvPr/>
      </p:nvGrpSpPr>
      <p:grpSpPr>
        <a:xfrm>
          <a:off x="0" y="0"/>
          <a:ext cx="0" cy="0"/>
          <a:chOff x="0" y="0"/>
          <a:chExt cx="0" cy="0"/>
        </a:xfrm>
      </p:grpSpPr>
      <p:sp>
        <p:nvSpPr>
          <p:cNvPr id="68" name="Google Shape;68;g1418da41ad9_0_203"/>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4000"/>
              <a:buNone/>
              <a:defRPr/>
            </a:lvl1pPr>
            <a:lvl2pPr lvl="1" rtl="0" algn="l">
              <a:spcBef>
                <a:spcPts val="0"/>
              </a:spcBef>
              <a:spcAft>
                <a:spcPts val="0"/>
              </a:spcAft>
              <a:buSzPts val="4000"/>
              <a:buNone/>
              <a:defRPr/>
            </a:lvl2pPr>
            <a:lvl3pPr lvl="2" rtl="0" algn="l">
              <a:spcBef>
                <a:spcPts val="0"/>
              </a:spcBef>
              <a:spcAft>
                <a:spcPts val="0"/>
              </a:spcAft>
              <a:buSzPts val="4000"/>
              <a:buNone/>
              <a:defRPr/>
            </a:lvl3pPr>
            <a:lvl4pPr lvl="3" rtl="0" algn="l">
              <a:spcBef>
                <a:spcPts val="0"/>
              </a:spcBef>
              <a:spcAft>
                <a:spcPts val="0"/>
              </a:spcAft>
              <a:buSzPts val="4000"/>
              <a:buNone/>
              <a:defRPr/>
            </a:lvl4pPr>
            <a:lvl5pPr lvl="4" rtl="0" algn="l">
              <a:spcBef>
                <a:spcPts val="0"/>
              </a:spcBef>
              <a:spcAft>
                <a:spcPts val="0"/>
              </a:spcAft>
              <a:buSzPts val="4000"/>
              <a:buNone/>
              <a:defRPr/>
            </a:lvl5pPr>
            <a:lvl6pPr lvl="5" rtl="0" algn="l">
              <a:spcBef>
                <a:spcPts val="0"/>
              </a:spcBef>
              <a:spcAft>
                <a:spcPts val="0"/>
              </a:spcAft>
              <a:buSzPts val="4000"/>
              <a:buNone/>
              <a:defRPr/>
            </a:lvl6pPr>
            <a:lvl7pPr lvl="6" rtl="0" algn="l">
              <a:spcBef>
                <a:spcPts val="0"/>
              </a:spcBef>
              <a:spcAft>
                <a:spcPts val="0"/>
              </a:spcAft>
              <a:buSzPts val="4000"/>
              <a:buNone/>
              <a:defRPr/>
            </a:lvl7pPr>
            <a:lvl8pPr lvl="7" rtl="0" algn="l">
              <a:spcBef>
                <a:spcPts val="0"/>
              </a:spcBef>
              <a:spcAft>
                <a:spcPts val="0"/>
              </a:spcAft>
              <a:buSzPts val="4000"/>
              <a:buNone/>
              <a:defRPr/>
            </a:lvl8pPr>
            <a:lvl9pPr lvl="8" rtl="0" algn="l">
              <a:spcBef>
                <a:spcPts val="0"/>
              </a:spcBef>
              <a:spcAft>
                <a:spcPts val="0"/>
              </a:spcAft>
              <a:buSzPts val="4000"/>
              <a:buNone/>
              <a:defRPr/>
            </a:lvl9pPr>
          </a:lstStyle>
          <a:p/>
        </p:txBody>
      </p:sp>
      <p:sp>
        <p:nvSpPr>
          <p:cNvPr id="69" name="Google Shape;69;g1418da41ad9_0_203"/>
          <p:cNvSpPr txBox="1"/>
          <p:nvPr>
            <p:ph idx="1" type="body"/>
          </p:nvPr>
        </p:nvSpPr>
        <p:spPr>
          <a:xfrm>
            <a:off x="609480" y="1604520"/>
            <a:ext cx="5354400" cy="1896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2400"/>
              <a:buNone/>
              <a:defRPr/>
            </a:lvl1pPr>
            <a:lvl2pPr indent="-228600" lvl="1" marL="914400" rtl="0" algn="l">
              <a:spcBef>
                <a:spcPts val="1600"/>
              </a:spcBef>
              <a:spcAft>
                <a:spcPts val="0"/>
              </a:spcAft>
              <a:buSzPts val="1900"/>
              <a:buNone/>
              <a:defRPr/>
            </a:lvl2pPr>
            <a:lvl3pPr indent="-228600" lvl="2" marL="1371600" rtl="0" algn="l">
              <a:spcBef>
                <a:spcPts val="1600"/>
              </a:spcBef>
              <a:spcAft>
                <a:spcPts val="0"/>
              </a:spcAft>
              <a:buSzPts val="1900"/>
              <a:buNone/>
              <a:defRPr/>
            </a:lvl3pPr>
            <a:lvl4pPr indent="-228600" lvl="3" marL="1828800" rtl="0" algn="l">
              <a:spcBef>
                <a:spcPts val="1600"/>
              </a:spcBef>
              <a:spcAft>
                <a:spcPts val="0"/>
              </a:spcAft>
              <a:buSzPts val="1900"/>
              <a:buNone/>
              <a:defRPr/>
            </a:lvl4pPr>
            <a:lvl5pPr indent="-228600" lvl="4" marL="2286000" rtl="0" algn="l">
              <a:spcBef>
                <a:spcPts val="1600"/>
              </a:spcBef>
              <a:spcAft>
                <a:spcPts val="0"/>
              </a:spcAft>
              <a:buSzPts val="1900"/>
              <a:buNone/>
              <a:defRPr/>
            </a:lvl5pPr>
            <a:lvl6pPr indent="-228600" lvl="5" marL="2743200" rtl="0" algn="l">
              <a:spcBef>
                <a:spcPts val="1600"/>
              </a:spcBef>
              <a:spcAft>
                <a:spcPts val="0"/>
              </a:spcAft>
              <a:buSzPts val="1900"/>
              <a:buNone/>
              <a:defRPr/>
            </a:lvl6pPr>
            <a:lvl7pPr indent="-228600" lvl="6" marL="3200400" rtl="0" algn="l">
              <a:spcBef>
                <a:spcPts val="1600"/>
              </a:spcBef>
              <a:spcAft>
                <a:spcPts val="0"/>
              </a:spcAft>
              <a:buSzPts val="1900"/>
              <a:buNone/>
              <a:defRPr/>
            </a:lvl7pPr>
            <a:lvl8pPr indent="-228600" lvl="7" marL="3657600" rtl="0" algn="l">
              <a:spcBef>
                <a:spcPts val="1600"/>
              </a:spcBef>
              <a:spcAft>
                <a:spcPts val="0"/>
              </a:spcAft>
              <a:buSzPts val="1900"/>
              <a:buNone/>
              <a:defRPr/>
            </a:lvl8pPr>
            <a:lvl9pPr indent="-228600" lvl="8" marL="4114800" rtl="0" algn="l">
              <a:spcBef>
                <a:spcPts val="1600"/>
              </a:spcBef>
              <a:spcAft>
                <a:spcPts val="1600"/>
              </a:spcAft>
              <a:buSzPts val="1900"/>
              <a:buNone/>
              <a:defRPr/>
            </a:lvl9pPr>
          </a:lstStyle>
          <a:p/>
        </p:txBody>
      </p:sp>
      <p:sp>
        <p:nvSpPr>
          <p:cNvPr id="70" name="Google Shape;70;g1418da41ad9_0_203"/>
          <p:cNvSpPr txBox="1"/>
          <p:nvPr>
            <p:ph idx="2" type="body"/>
          </p:nvPr>
        </p:nvSpPr>
        <p:spPr>
          <a:xfrm>
            <a:off x="6231960" y="1604520"/>
            <a:ext cx="5354400" cy="1896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2400"/>
              <a:buNone/>
              <a:defRPr/>
            </a:lvl1pPr>
            <a:lvl2pPr indent="-228600" lvl="1" marL="914400" rtl="0" algn="l">
              <a:spcBef>
                <a:spcPts val="1600"/>
              </a:spcBef>
              <a:spcAft>
                <a:spcPts val="0"/>
              </a:spcAft>
              <a:buSzPts val="1900"/>
              <a:buNone/>
              <a:defRPr/>
            </a:lvl2pPr>
            <a:lvl3pPr indent="-228600" lvl="2" marL="1371600" rtl="0" algn="l">
              <a:spcBef>
                <a:spcPts val="1600"/>
              </a:spcBef>
              <a:spcAft>
                <a:spcPts val="0"/>
              </a:spcAft>
              <a:buSzPts val="1900"/>
              <a:buNone/>
              <a:defRPr/>
            </a:lvl3pPr>
            <a:lvl4pPr indent="-228600" lvl="3" marL="1828800" rtl="0" algn="l">
              <a:spcBef>
                <a:spcPts val="1600"/>
              </a:spcBef>
              <a:spcAft>
                <a:spcPts val="0"/>
              </a:spcAft>
              <a:buSzPts val="1900"/>
              <a:buNone/>
              <a:defRPr/>
            </a:lvl4pPr>
            <a:lvl5pPr indent="-228600" lvl="4" marL="2286000" rtl="0" algn="l">
              <a:spcBef>
                <a:spcPts val="1600"/>
              </a:spcBef>
              <a:spcAft>
                <a:spcPts val="0"/>
              </a:spcAft>
              <a:buSzPts val="1900"/>
              <a:buNone/>
              <a:defRPr/>
            </a:lvl5pPr>
            <a:lvl6pPr indent="-228600" lvl="5" marL="2743200" rtl="0" algn="l">
              <a:spcBef>
                <a:spcPts val="1600"/>
              </a:spcBef>
              <a:spcAft>
                <a:spcPts val="0"/>
              </a:spcAft>
              <a:buSzPts val="1900"/>
              <a:buNone/>
              <a:defRPr/>
            </a:lvl6pPr>
            <a:lvl7pPr indent="-228600" lvl="6" marL="3200400" rtl="0" algn="l">
              <a:spcBef>
                <a:spcPts val="1600"/>
              </a:spcBef>
              <a:spcAft>
                <a:spcPts val="0"/>
              </a:spcAft>
              <a:buSzPts val="1900"/>
              <a:buNone/>
              <a:defRPr/>
            </a:lvl7pPr>
            <a:lvl8pPr indent="-228600" lvl="7" marL="3657600" rtl="0" algn="l">
              <a:spcBef>
                <a:spcPts val="1600"/>
              </a:spcBef>
              <a:spcAft>
                <a:spcPts val="0"/>
              </a:spcAft>
              <a:buSzPts val="1900"/>
              <a:buNone/>
              <a:defRPr/>
            </a:lvl8pPr>
            <a:lvl9pPr indent="-228600" lvl="8" marL="4114800" rtl="0" algn="l">
              <a:spcBef>
                <a:spcPts val="1600"/>
              </a:spcBef>
              <a:spcAft>
                <a:spcPts val="1600"/>
              </a:spcAft>
              <a:buSzPts val="1900"/>
              <a:buNone/>
              <a:defRPr/>
            </a:lvl9pPr>
          </a:lstStyle>
          <a:p/>
        </p:txBody>
      </p:sp>
      <p:sp>
        <p:nvSpPr>
          <p:cNvPr id="71" name="Google Shape;71;g1418da41ad9_0_203"/>
          <p:cNvSpPr txBox="1"/>
          <p:nvPr>
            <p:ph idx="3" type="body"/>
          </p:nvPr>
        </p:nvSpPr>
        <p:spPr>
          <a:xfrm>
            <a:off x="609480" y="3682080"/>
            <a:ext cx="10972500" cy="18969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2400"/>
              <a:buNone/>
              <a:defRPr/>
            </a:lvl1pPr>
            <a:lvl2pPr indent="-228600" lvl="1" marL="914400" rtl="0" algn="l">
              <a:spcBef>
                <a:spcPts val="1600"/>
              </a:spcBef>
              <a:spcAft>
                <a:spcPts val="0"/>
              </a:spcAft>
              <a:buSzPts val="1900"/>
              <a:buNone/>
              <a:defRPr/>
            </a:lvl2pPr>
            <a:lvl3pPr indent="-228600" lvl="2" marL="1371600" rtl="0" algn="l">
              <a:spcBef>
                <a:spcPts val="1600"/>
              </a:spcBef>
              <a:spcAft>
                <a:spcPts val="0"/>
              </a:spcAft>
              <a:buSzPts val="1900"/>
              <a:buNone/>
              <a:defRPr/>
            </a:lvl3pPr>
            <a:lvl4pPr indent="-228600" lvl="3" marL="1828800" rtl="0" algn="l">
              <a:spcBef>
                <a:spcPts val="1600"/>
              </a:spcBef>
              <a:spcAft>
                <a:spcPts val="0"/>
              </a:spcAft>
              <a:buSzPts val="1900"/>
              <a:buNone/>
              <a:defRPr/>
            </a:lvl4pPr>
            <a:lvl5pPr indent="-228600" lvl="4" marL="2286000" rtl="0" algn="l">
              <a:spcBef>
                <a:spcPts val="1600"/>
              </a:spcBef>
              <a:spcAft>
                <a:spcPts val="0"/>
              </a:spcAft>
              <a:buSzPts val="1900"/>
              <a:buNone/>
              <a:defRPr/>
            </a:lvl5pPr>
            <a:lvl6pPr indent="-228600" lvl="5" marL="2743200" rtl="0" algn="l">
              <a:spcBef>
                <a:spcPts val="1600"/>
              </a:spcBef>
              <a:spcAft>
                <a:spcPts val="0"/>
              </a:spcAft>
              <a:buSzPts val="1900"/>
              <a:buNone/>
              <a:defRPr/>
            </a:lvl6pPr>
            <a:lvl7pPr indent="-228600" lvl="6" marL="3200400" rtl="0" algn="l">
              <a:spcBef>
                <a:spcPts val="1600"/>
              </a:spcBef>
              <a:spcAft>
                <a:spcPts val="0"/>
              </a:spcAft>
              <a:buSzPts val="1900"/>
              <a:buNone/>
              <a:defRPr/>
            </a:lvl7pPr>
            <a:lvl8pPr indent="-228600" lvl="7" marL="3657600" rtl="0" algn="l">
              <a:spcBef>
                <a:spcPts val="1600"/>
              </a:spcBef>
              <a:spcAft>
                <a:spcPts val="0"/>
              </a:spcAft>
              <a:buSzPts val="1900"/>
              <a:buNone/>
              <a:defRPr/>
            </a:lvl8pPr>
            <a:lvl9pPr indent="-228600" lvl="8" marL="4114800" rtl="0" algn="l">
              <a:spcBef>
                <a:spcPts val="1600"/>
              </a:spcBef>
              <a:spcAft>
                <a:spcPts val="1600"/>
              </a:spcAft>
              <a:buSzPts val="19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2" name="Shape 72"/>
        <p:cNvGrpSpPr/>
        <p:nvPr/>
      </p:nvGrpSpPr>
      <p:grpSpPr>
        <a:xfrm>
          <a:off x="0" y="0"/>
          <a:ext cx="0" cy="0"/>
          <a:chOff x="0" y="0"/>
          <a:chExt cx="0" cy="0"/>
        </a:xfrm>
      </p:grpSpPr>
      <p:sp>
        <p:nvSpPr>
          <p:cNvPr id="73" name="Google Shape;73;g1418da41ad9_0_208"/>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4000"/>
              <a:buNone/>
              <a:defRPr/>
            </a:lvl1pPr>
            <a:lvl2pPr lvl="1" rtl="0" algn="l">
              <a:spcBef>
                <a:spcPts val="0"/>
              </a:spcBef>
              <a:spcAft>
                <a:spcPts val="0"/>
              </a:spcAft>
              <a:buSzPts val="4000"/>
              <a:buNone/>
              <a:defRPr/>
            </a:lvl2pPr>
            <a:lvl3pPr lvl="2" rtl="0" algn="l">
              <a:spcBef>
                <a:spcPts val="0"/>
              </a:spcBef>
              <a:spcAft>
                <a:spcPts val="0"/>
              </a:spcAft>
              <a:buSzPts val="4000"/>
              <a:buNone/>
              <a:defRPr/>
            </a:lvl3pPr>
            <a:lvl4pPr lvl="3" rtl="0" algn="l">
              <a:spcBef>
                <a:spcPts val="0"/>
              </a:spcBef>
              <a:spcAft>
                <a:spcPts val="0"/>
              </a:spcAft>
              <a:buSzPts val="4000"/>
              <a:buNone/>
              <a:defRPr/>
            </a:lvl4pPr>
            <a:lvl5pPr lvl="4" rtl="0" algn="l">
              <a:spcBef>
                <a:spcPts val="0"/>
              </a:spcBef>
              <a:spcAft>
                <a:spcPts val="0"/>
              </a:spcAft>
              <a:buSzPts val="4000"/>
              <a:buNone/>
              <a:defRPr/>
            </a:lvl5pPr>
            <a:lvl6pPr lvl="5" rtl="0" algn="l">
              <a:spcBef>
                <a:spcPts val="0"/>
              </a:spcBef>
              <a:spcAft>
                <a:spcPts val="0"/>
              </a:spcAft>
              <a:buSzPts val="4000"/>
              <a:buNone/>
              <a:defRPr/>
            </a:lvl6pPr>
            <a:lvl7pPr lvl="6" rtl="0" algn="l">
              <a:spcBef>
                <a:spcPts val="0"/>
              </a:spcBef>
              <a:spcAft>
                <a:spcPts val="0"/>
              </a:spcAft>
              <a:buSzPts val="4000"/>
              <a:buNone/>
              <a:defRPr/>
            </a:lvl7pPr>
            <a:lvl8pPr lvl="7" rtl="0" algn="l">
              <a:spcBef>
                <a:spcPts val="0"/>
              </a:spcBef>
              <a:spcAft>
                <a:spcPts val="0"/>
              </a:spcAft>
              <a:buSzPts val="4000"/>
              <a:buNone/>
              <a:defRPr/>
            </a:lvl8pPr>
            <a:lvl9pPr lvl="8" rtl="0" algn="l">
              <a:spcBef>
                <a:spcPts val="0"/>
              </a:spcBef>
              <a:spcAft>
                <a:spcPts val="0"/>
              </a:spcAft>
              <a:buSzPts val="4000"/>
              <a:buNone/>
              <a:defRPr/>
            </a:lvl9pPr>
          </a:lstStyle>
          <a:p/>
        </p:txBody>
      </p:sp>
      <p:sp>
        <p:nvSpPr>
          <p:cNvPr id="74" name="Google Shape;74;g1418da41ad9_0_208"/>
          <p:cNvSpPr txBox="1"/>
          <p:nvPr>
            <p:ph idx="1" type="body"/>
          </p:nvPr>
        </p:nvSpPr>
        <p:spPr>
          <a:xfrm>
            <a:off x="609480" y="1604520"/>
            <a:ext cx="5354400" cy="39774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2400"/>
              <a:buNone/>
              <a:defRPr/>
            </a:lvl1pPr>
            <a:lvl2pPr indent="-228600" lvl="1" marL="914400" rtl="0" algn="l">
              <a:spcBef>
                <a:spcPts val="1600"/>
              </a:spcBef>
              <a:spcAft>
                <a:spcPts val="0"/>
              </a:spcAft>
              <a:buSzPts val="1900"/>
              <a:buNone/>
              <a:defRPr/>
            </a:lvl2pPr>
            <a:lvl3pPr indent="-228600" lvl="2" marL="1371600" rtl="0" algn="l">
              <a:spcBef>
                <a:spcPts val="1600"/>
              </a:spcBef>
              <a:spcAft>
                <a:spcPts val="0"/>
              </a:spcAft>
              <a:buSzPts val="1900"/>
              <a:buNone/>
              <a:defRPr/>
            </a:lvl3pPr>
            <a:lvl4pPr indent="-228600" lvl="3" marL="1828800" rtl="0" algn="l">
              <a:spcBef>
                <a:spcPts val="1600"/>
              </a:spcBef>
              <a:spcAft>
                <a:spcPts val="0"/>
              </a:spcAft>
              <a:buSzPts val="1900"/>
              <a:buNone/>
              <a:defRPr/>
            </a:lvl4pPr>
            <a:lvl5pPr indent="-228600" lvl="4" marL="2286000" rtl="0" algn="l">
              <a:spcBef>
                <a:spcPts val="1600"/>
              </a:spcBef>
              <a:spcAft>
                <a:spcPts val="0"/>
              </a:spcAft>
              <a:buSzPts val="1900"/>
              <a:buNone/>
              <a:defRPr/>
            </a:lvl5pPr>
            <a:lvl6pPr indent="-228600" lvl="5" marL="2743200" rtl="0" algn="l">
              <a:spcBef>
                <a:spcPts val="1600"/>
              </a:spcBef>
              <a:spcAft>
                <a:spcPts val="0"/>
              </a:spcAft>
              <a:buSzPts val="1900"/>
              <a:buNone/>
              <a:defRPr/>
            </a:lvl6pPr>
            <a:lvl7pPr indent="-228600" lvl="6" marL="3200400" rtl="0" algn="l">
              <a:spcBef>
                <a:spcPts val="1600"/>
              </a:spcBef>
              <a:spcAft>
                <a:spcPts val="0"/>
              </a:spcAft>
              <a:buSzPts val="1900"/>
              <a:buNone/>
              <a:defRPr/>
            </a:lvl7pPr>
            <a:lvl8pPr indent="-228600" lvl="7" marL="3657600" rtl="0" algn="l">
              <a:spcBef>
                <a:spcPts val="1600"/>
              </a:spcBef>
              <a:spcAft>
                <a:spcPts val="0"/>
              </a:spcAft>
              <a:buSzPts val="1900"/>
              <a:buNone/>
              <a:defRPr/>
            </a:lvl8pPr>
            <a:lvl9pPr indent="-228600" lvl="8" marL="4114800" rtl="0" algn="l">
              <a:spcBef>
                <a:spcPts val="1600"/>
              </a:spcBef>
              <a:spcAft>
                <a:spcPts val="1600"/>
              </a:spcAft>
              <a:buSzPts val="1900"/>
              <a:buNone/>
              <a:defRPr/>
            </a:lvl9pPr>
          </a:lstStyle>
          <a:p/>
        </p:txBody>
      </p:sp>
      <p:sp>
        <p:nvSpPr>
          <p:cNvPr id="75" name="Google Shape;75;g1418da41ad9_0_208"/>
          <p:cNvSpPr txBox="1"/>
          <p:nvPr>
            <p:ph idx="2" type="body"/>
          </p:nvPr>
        </p:nvSpPr>
        <p:spPr>
          <a:xfrm>
            <a:off x="6231960" y="1604520"/>
            <a:ext cx="5354400" cy="39774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2400"/>
              <a:buNone/>
              <a:defRPr/>
            </a:lvl1pPr>
            <a:lvl2pPr indent="-228600" lvl="1" marL="914400" rtl="0" algn="l">
              <a:spcBef>
                <a:spcPts val="1600"/>
              </a:spcBef>
              <a:spcAft>
                <a:spcPts val="0"/>
              </a:spcAft>
              <a:buSzPts val="1900"/>
              <a:buNone/>
              <a:defRPr/>
            </a:lvl2pPr>
            <a:lvl3pPr indent="-228600" lvl="2" marL="1371600" rtl="0" algn="l">
              <a:spcBef>
                <a:spcPts val="1600"/>
              </a:spcBef>
              <a:spcAft>
                <a:spcPts val="0"/>
              </a:spcAft>
              <a:buSzPts val="1900"/>
              <a:buNone/>
              <a:defRPr/>
            </a:lvl3pPr>
            <a:lvl4pPr indent="-228600" lvl="3" marL="1828800" rtl="0" algn="l">
              <a:spcBef>
                <a:spcPts val="1600"/>
              </a:spcBef>
              <a:spcAft>
                <a:spcPts val="0"/>
              </a:spcAft>
              <a:buSzPts val="1900"/>
              <a:buNone/>
              <a:defRPr/>
            </a:lvl4pPr>
            <a:lvl5pPr indent="-228600" lvl="4" marL="2286000" rtl="0" algn="l">
              <a:spcBef>
                <a:spcPts val="1600"/>
              </a:spcBef>
              <a:spcAft>
                <a:spcPts val="0"/>
              </a:spcAft>
              <a:buSzPts val="1900"/>
              <a:buNone/>
              <a:defRPr/>
            </a:lvl5pPr>
            <a:lvl6pPr indent="-228600" lvl="5" marL="2743200" rtl="0" algn="l">
              <a:spcBef>
                <a:spcPts val="1600"/>
              </a:spcBef>
              <a:spcAft>
                <a:spcPts val="0"/>
              </a:spcAft>
              <a:buSzPts val="1900"/>
              <a:buNone/>
              <a:defRPr/>
            </a:lvl6pPr>
            <a:lvl7pPr indent="-228600" lvl="6" marL="3200400" rtl="0" algn="l">
              <a:spcBef>
                <a:spcPts val="1600"/>
              </a:spcBef>
              <a:spcAft>
                <a:spcPts val="0"/>
              </a:spcAft>
              <a:buSzPts val="1900"/>
              <a:buNone/>
              <a:defRPr/>
            </a:lvl7pPr>
            <a:lvl8pPr indent="-228600" lvl="7" marL="3657600" rtl="0" algn="l">
              <a:spcBef>
                <a:spcPts val="1600"/>
              </a:spcBef>
              <a:spcAft>
                <a:spcPts val="0"/>
              </a:spcAft>
              <a:buSzPts val="1900"/>
              <a:buNone/>
              <a:defRPr/>
            </a:lvl8pPr>
            <a:lvl9pPr indent="-228600" lvl="8" marL="4114800" rtl="0" algn="l">
              <a:spcBef>
                <a:spcPts val="1600"/>
              </a:spcBef>
              <a:spcAft>
                <a:spcPts val="1600"/>
              </a:spcAft>
              <a:buSzPts val="19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cxnSp>
        <p:nvCxnSpPr>
          <p:cNvPr id="21" name="Google Shape;21;g1418da41ad9_0_156"/>
          <p:cNvCxnSpPr/>
          <p:nvPr/>
        </p:nvCxnSpPr>
        <p:spPr>
          <a:xfrm>
            <a:off x="5812802" y="3756618"/>
            <a:ext cx="5664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g1418da41ad9_0_156"/>
          <p:cNvSpPr txBox="1"/>
          <p:nvPr>
            <p:ph type="title"/>
          </p:nvPr>
        </p:nvSpPr>
        <p:spPr>
          <a:xfrm>
            <a:off x="641000" y="2353267"/>
            <a:ext cx="10962900" cy="1209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400"/>
              <a:buNone/>
              <a:defRPr sz="64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p:txBody>
      </p:sp>
      <p:sp>
        <p:nvSpPr>
          <p:cNvPr id="23" name="Google Shape;23;g1418da41ad9_0_1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cxnSp>
        <p:nvCxnSpPr>
          <p:cNvPr id="25" name="Google Shape;25;g1418da41ad9_0_160"/>
          <p:cNvCxnSpPr/>
          <p:nvPr/>
        </p:nvCxnSpPr>
        <p:spPr>
          <a:xfrm>
            <a:off x="656750" y="1680378"/>
            <a:ext cx="566400" cy="0"/>
          </a:xfrm>
          <a:prstGeom prst="straightConnector1">
            <a:avLst/>
          </a:prstGeom>
          <a:noFill/>
          <a:ln cap="flat" cmpd="sng" w="38100">
            <a:solidFill>
              <a:schemeClr val="accent4"/>
            </a:solidFill>
            <a:prstDash val="solid"/>
            <a:round/>
            <a:headEnd len="sm" w="sm" type="none"/>
            <a:tailEnd len="sm" w="sm" type="none"/>
          </a:ln>
        </p:spPr>
      </p:cxnSp>
      <p:sp>
        <p:nvSpPr>
          <p:cNvPr id="26" name="Google Shape;26;g1418da41ad9_0_160"/>
          <p:cNvSpPr txBox="1"/>
          <p:nvPr>
            <p:ph type="title"/>
          </p:nvPr>
        </p:nvSpPr>
        <p:spPr>
          <a:xfrm>
            <a:off x="517200" y="610700"/>
            <a:ext cx="11157600" cy="914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7" name="Google Shape;27;g1418da41ad9_0_160"/>
          <p:cNvSpPr txBox="1"/>
          <p:nvPr>
            <p:ph idx="1" type="body"/>
          </p:nvPr>
        </p:nvSpPr>
        <p:spPr>
          <a:xfrm>
            <a:off x="517200" y="1986432"/>
            <a:ext cx="11157600" cy="410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8" name="Google Shape;28;g1418da41ad9_0_16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cxnSp>
        <p:nvCxnSpPr>
          <p:cNvPr id="30" name="Google Shape;30;g1418da41ad9_0_165"/>
          <p:cNvCxnSpPr/>
          <p:nvPr/>
        </p:nvCxnSpPr>
        <p:spPr>
          <a:xfrm>
            <a:off x="656750" y="1680378"/>
            <a:ext cx="566400" cy="0"/>
          </a:xfrm>
          <a:prstGeom prst="straightConnector1">
            <a:avLst/>
          </a:prstGeom>
          <a:noFill/>
          <a:ln cap="flat" cmpd="sng" w="38100">
            <a:solidFill>
              <a:schemeClr val="accent4"/>
            </a:solidFill>
            <a:prstDash val="solid"/>
            <a:round/>
            <a:headEnd len="sm" w="sm" type="none"/>
            <a:tailEnd len="sm" w="sm" type="none"/>
          </a:ln>
        </p:spPr>
      </p:cxnSp>
      <p:sp>
        <p:nvSpPr>
          <p:cNvPr id="31" name="Google Shape;31;g1418da41ad9_0_165"/>
          <p:cNvSpPr txBox="1"/>
          <p:nvPr>
            <p:ph type="title"/>
          </p:nvPr>
        </p:nvSpPr>
        <p:spPr>
          <a:xfrm>
            <a:off x="517200" y="610700"/>
            <a:ext cx="11157600" cy="914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2" name="Google Shape;32;g1418da41ad9_0_165"/>
          <p:cNvSpPr txBox="1"/>
          <p:nvPr>
            <p:ph idx="1" type="body"/>
          </p:nvPr>
        </p:nvSpPr>
        <p:spPr>
          <a:xfrm>
            <a:off x="517200" y="1986433"/>
            <a:ext cx="5333100" cy="410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3" name="Google Shape;33;g1418da41ad9_0_165"/>
          <p:cNvSpPr txBox="1"/>
          <p:nvPr>
            <p:ph idx="2" type="body"/>
          </p:nvPr>
        </p:nvSpPr>
        <p:spPr>
          <a:xfrm>
            <a:off x="6341600" y="1986433"/>
            <a:ext cx="5333100" cy="410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4" name="Google Shape;34;g1418da41ad9_0_16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1418da41ad9_0_171"/>
          <p:cNvSpPr txBox="1"/>
          <p:nvPr>
            <p:ph type="title"/>
          </p:nvPr>
        </p:nvSpPr>
        <p:spPr>
          <a:xfrm>
            <a:off x="517200" y="610700"/>
            <a:ext cx="11157600" cy="914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7" name="Google Shape;37;g1418da41ad9_0_17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cxnSp>
        <p:nvCxnSpPr>
          <p:cNvPr id="39" name="Google Shape;39;g1418da41ad9_0_174"/>
          <p:cNvCxnSpPr/>
          <p:nvPr/>
        </p:nvCxnSpPr>
        <p:spPr>
          <a:xfrm>
            <a:off x="652291" y="1883036"/>
            <a:ext cx="441900" cy="0"/>
          </a:xfrm>
          <a:prstGeom prst="straightConnector1">
            <a:avLst/>
          </a:prstGeom>
          <a:noFill/>
          <a:ln cap="flat" cmpd="sng" w="38100">
            <a:solidFill>
              <a:schemeClr val="accent4"/>
            </a:solidFill>
            <a:prstDash val="solid"/>
            <a:round/>
            <a:headEnd len="sm" w="sm" type="none"/>
            <a:tailEnd len="sm" w="sm" type="none"/>
          </a:ln>
        </p:spPr>
      </p:cxnSp>
      <p:sp>
        <p:nvSpPr>
          <p:cNvPr id="40" name="Google Shape;40;g1418da41ad9_0_174"/>
          <p:cNvSpPr txBox="1"/>
          <p:nvPr>
            <p:ph type="title"/>
          </p:nvPr>
        </p:nvSpPr>
        <p:spPr>
          <a:xfrm>
            <a:off x="5172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1" name="Google Shape;41;g1418da41ad9_0_174"/>
          <p:cNvSpPr txBox="1"/>
          <p:nvPr>
            <p:ph idx="1" type="body"/>
          </p:nvPr>
        </p:nvSpPr>
        <p:spPr>
          <a:xfrm>
            <a:off x="517200" y="2125367"/>
            <a:ext cx="3744000" cy="35748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2" name="Google Shape;42;g1418da41ad9_0_1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g1418da41ad9_0_179"/>
          <p:cNvSpPr txBox="1"/>
          <p:nvPr>
            <p:ph type="title"/>
          </p:nvPr>
        </p:nvSpPr>
        <p:spPr>
          <a:xfrm>
            <a:off x="653667" y="701800"/>
            <a:ext cx="74916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45" name="Google Shape;45;g1418da41ad9_0_1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g1418da41ad9_0_182"/>
          <p:cNvSpPr/>
          <p:nvPr/>
        </p:nvSpPr>
        <p:spPr>
          <a:xfrm>
            <a:off x="6096000" y="-100"/>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8" name="Google Shape;48;g1418da41ad9_0_182"/>
          <p:cNvCxnSpPr/>
          <p:nvPr/>
        </p:nvCxnSpPr>
        <p:spPr>
          <a:xfrm>
            <a:off x="6706233" y="5994004"/>
            <a:ext cx="721200" cy="0"/>
          </a:xfrm>
          <a:prstGeom prst="straightConnector1">
            <a:avLst/>
          </a:prstGeom>
          <a:noFill/>
          <a:ln cap="flat" cmpd="sng" w="38100">
            <a:solidFill>
              <a:schemeClr val="accent5"/>
            </a:solidFill>
            <a:prstDash val="solid"/>
            <a:round/>
            <a:headEnd len="sm" w="sm" type="none"/>
            <a:tailEnd len="sm" w="sm" type="none"/>
          </a:ln>
        </p:spPr>
      </p:cxnSp>
      <p:sp>
        <p:nvSpPr>
          <p:cNvPr id="49" name="Google Shape;49;g1418da41ad9_0_182"/>
          <p:cNvSpPr txBox="1"/>
          <p:nvPr>
            <p:ph type="title"/>
          </p:nvPr>
        </p:nvSpPr>
        <p:spPr>
          <a:xfrm>
            <a:off x="354000" y="1612100"/>
            <a:ext cx="5393700" cy="20085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100"/>
              <a:buNone/>
              <a:defRPr sz="5100"/>
            </a:lvl1pPr>
            <a:lvl2pPr lvl="1" rtl="0" algn="ctr">
              <a:spcBef>
                <a:spcPts val="0"/>
              </a:spcBef>
              <a:spcAft>
                <a:spcPts val="0"/>
              </a:spcAft>
              <a:buSzPts val="5100"/>
              <a:buNone/>
              <a:defRPr sz="5100"/>
            </a:lvl2pPr>
            <a:lvl3pPr lvl="2" rtl="0" algn="ctr">
              <a:spcBef>
                <a:spcPts val="0"/>
              </a:spcBef>
              <a:spcAft>
                <a:spcPts val="0"/>
              </a:spcAft>
              <a:buSzPts val="5100"/>
              <a:buNone/>
              <a:defRPr sz="5100"/>
            </a:lvl3pPr>
            <a:lvl4pPr lvl="3" rtl="0" algn="ctr">
              <a:spcBef>
                <a:spcPts val="0"/>
              </a:spcBef>
              <a:spcAft>
                <a:spcPts val="0"/>
              </a:spcAft>
              <a:buSzPts val="5100"/>
              <a:buNone/>
              <a:defRPr sz="5100"/>
            </a:lvl4pPr>
            <a:lvl5pPr lvl="4" rtl="0" algn="ctr">
              <a:spcBef>
                <a:spcPts val="0"/>
              </a:spcBef>
              <a:spcAft>
                <a:spcPts val="0"/>
              </a:spcAft>
              <a:buSzPts val="5100"/>
              <a:buNone/>
              <a:defRPr sz="5100"/>
            </a:lvl5pPr>
            <a:lvl6pPr lvl="5" rtl="0" algn="ctr">
              <a:spcBef>
                <a:spcPts val="0"/>
              </a:spcBef>
              <a:spcAft>
                <a:spcPts val="0"/>
              </a:spcAft>
              <a:buSzPts val="5100"/>
              <a:buNone/>
              <a:defRPr sz="5100"/>
            </a:lvl6pPr>
            <a:lvl7pPr lvl="6" rtl="0" algn="ctr">
              <a:spcBef>
                <a:spcPts val="0"/>
              </a:spcBef>
              <a:spcAft>
                <a:spcPts val="0"/>
              </a:spcAft>
              <a:buSzPts val="5100"/>
              <a:buNone/>
              <a:defRPr sz="5100"/>
            </a:lvl7pPr>
            <a:lvl8pPr lvl="7" rtl="0" algn="ctr">
              <a:spcBef>
                <a:spcPts val="0"/>
              </a:spcBef>
              <a:spcAft>
                <a:spcPts val="0"/>
              </a:spcAft>
              <a:buSzPts val="5100"/>
              <a:buNone/>
              <a:defRPr sz="5100"/>
            </a:lvl8pPr>
            <a:lvl9pPr lvl="8" rtl="0" algn="ctr">
              <a:spcBef>
                <a:spcPts val="0"/>
              </a:spcBef>
              <a:spcAft>
                <a:spcPts val="0"/>
              </a:spcAft>
              <a:buSzPts val="5100"/>
              <a:buNone/>
              <a:defRPr sz="5100"/>
            </a:lvl9pPr>
          </a:lstStyle>
          <a:p/>
        </p:txBody>
      </p:sp>
      <p:sp>
        <p:nvSpPr>
          <p:cNvPr id="50" name="Google Shape;50;g1418da41ad9_0_182"/>
          <p:cNvSpPr txBox="1"/>
          <p:nvPr>
            <p:ph idx="1" type="subTitle"/>
          </p:nvPr>
        </p:nvSpPr>
        <p:spPr>
          <a:xfrm>
            <a:off x="354000" y="3692001"/>
            <a:ext cx="5393700" cy="17940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Clr>
                <a:schemeClr val="accent5"/>
              </a:buClr>
              <a:buSzPts val="2800"/>
              <a:buNone/>
              <a:defRPr sz="2800">
                <a:solidFill>
                  <a:schemeClr val="accent5"/>
                </a:solidFill>
              </a:defRPr>
            </a:lvl1pPr>
            <a:lvl2pPr lvl="1" rtl="0" algn="ctr">
              <a:lnSpc>
                <a:spcPct val="100000"/>
              </a:lnSpc>
              <a:spcBef>
                <a:spcPts val="0"/>
              </a:spcBef>
              <a:spcAft>
                <a:spcPts val="0"/>
              </a:spcAft>
              <a:buClr>
                <a:schemeClr val="accent5"/>
              </a:buClr>
              <a:buSzPts val="2800"/>
              <a:buNone/>
              <a:defRPr sz="2800">
                <a:solidFill>
                  <a:schemeClr val="accent5"/>
                </a:solidFill>
              </a:defRPr>
            </a:lvl2pPr>
            <a:lvl3pPr lvl="2" rtl="0" algn="ctr">
              <a:lnSpc>
                <a:spcPct val="100000"/>
              </a:lnSpc>
              <a:spcBef>
                <a:spcPts val="0"/>
              </a:spcBef>
              <a:spcAft>
                <a:spcPts val="0"/>
              </a:spcAft>
              <a:buClr>
                <a:schemeClr val="accent5"/>
              </a:buClr>
              <a:buSzPts val="2800"/>
              <a:buNone/>
              <a:defRPr sz="2800">
                <a:solidFill>
                  <a:schemeClr val="accent5"/>
                </a:solidFill>
              </a:defRPr>
            </a:lvl3pPr>
            <a:lvl4pPr lvl="3" rtl="0" algn="ctr">
              <a:lnSpc>
                <a:spcPct val="100000"/>
              </a:lnSpc>
              <a:spcBef>
                <a:spcPts val="0"/>
              </a:spcBef>
              <a:spcAft>
                <a:spcPts val="0"/>
              </a:spcAft>
              <a:buClr>
                <a:schemeClr val="accent5"/>
              </a:buClr>
              <a:buSzPts val="2800"/>
              <a:buNone/>
              <a:defRPr sz="2800">
                <a:solidFill>
                  <a:schemeClr val="accent5"/>
                </a:solidFill>
              </a:defRPr>
            </a:lvl4pPr>
            <a:lvl5pPr lvl="4" rtl="0" algn="ctr">
              <a:lnSpc>
                <a:spcPct val="100000"/>
              </a:lnSpc>
              <a:spcBef>
                <a:spcPts val="0"/>
              </a:spcBef>
              <a:spcAft>
                <a:spcPts val="0"/>
              </a:spcAft>
              <a:buClr>
                <a:schemeClr val="accent5"/>
              </a:buClr>
              <a:buSzPts val="2800"/>
              <a:buNone/>
              <a:defRPr sz="2800">
                <a:solidFill>
                  <a:schemeClr val="accent5"/>
                </a:solidFill>
              </a:defRPr>
            </a:lvl5pPr>
            <a:lvl6pPr lvl="5" rtl="0" algn="ctr">
              <a:lnSpc>
                <a:spcPct val="100000"/>
              </a:lnSpc>
              <a:spcBef>
                <a:spcPts val="0"/>
              </a:spcBef>
              <a:spcAft>
                <a:spcPts val="0"/>
              </a:spcAft>
              <a:buClr>
                <a:schemeClr val="accent5"/>
              </a:buClr>
              <a:buSzPts val="2800"/>
              <a:buNone/>
              <a:defRPr sz="2800">
                <a:solidFill>
                  <a:schemeClr val="accent5"/>
                </a:solidFill>
              </a:defRPr>
            </a:lvl6pPr>
            <a:lvl7pPr lvl="6" rtl="0" algn="ctr">
              <a:lnSpc>
                <a:spcPct val="100000"/>
              </a:lnSpc>
              <a:spcBef>
                <a:spcPts val="0"/>
              </a:spcBef>
              <a:spcAft>
                <a:spcPts val="0"/>
              </a:spcAft>
              <a:buClr>
                <a:schemeClr val="accent5"/>
              </a:buClr>
              <a:buSzPts val="2800"/>
              <a:buNone/>
              <a:defRPr sz="2800">
                <a:solidFill>
                  <a:schemeClr val="accent5"/>
                </a:solidFill>
              </a:defRPr>
            </a:lvl7pPr>
            <a:lvl8pPr lvl="7" rtl="0" algn="ctr">
              <a:lnSpc>
                <a:spcPct val="100000"/>
              </a:lnSpc>
              <a:spcBef>
                <a:spcPts val="0"/>
              </a:spcBef>
              <a:spcAft>
                <a:spcPts val="0"/>
              </a:spcAft>
              <a:buClr>
                <a:schemeClr val="accent5"/>
              </a:buClr>
              <a:buSzPts val="2800"/>
              <a:buNone/>
              <a:defRPr sz="2800">
                <a:solidFill>
                  <a:schemeClr val="accent5"/>
                </a:solidFill>
              </a:defRPr>
            </a:lvl8pPr>
            <a:lvl9pPr lvl="8" rtl="0" algn="ctr">
              <a:lnSpc>
                <a:spcPct val="100000"/>
              </a:lnSpc>
              <a:spcBef>
                <a:spcPts val="0"/>
              </a:spcBef>
              <a:spcAft>
                <a:spcPts val="0"/>
              </a:spcAft>
              <a:buClr>
                <a:schemeClr val="accent5"/>
              </a:buClr>
              <a:buSzPts val="2800"/>
              <a:buNone/>
              <a:defRPr sz="2800">
                <a:solidFill>
                  <a:schemeClr val="accent5"/>
                </a:solidFill>
              </a:defRPr>
            </a:lvl9pPr>
          </a:lstStyle>
          <a:p/>
        </p:txBody>
      </p:sp>
      <p:sp>
        <p:nvSpPr>
          <p:cNvPr id="51" name="Google Shape;51;g1418da41ad9_0_182"/>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52" name="Google Shape;52;g1418da41ad9_0_1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g1418da41ad9_0_189"/>
          <p:cNvSpPr txBox="1"/>
          <p:nvPr>
            <p:ph idx="1" type="body"/>
          </p:nvPr>
        </p:nvSpPr>
        <p:spPr>
          <a:xfrm>
            <a:off x="426000" y="5644967"/>
            <a:ext cx="7998300" cy="7983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Font typeface="Roboto Slab"/>
              <a:buNone/>
              <a:defRPr>
                <a:latin typeface="Roboto Slab"/>
                <a:ea typeface="Roboto Slab"/>
                <a:cs typeface="Roboto Slab"/>
                <a:sym typeface="Roboto Slab"/>
              </a:defRPr>
            </a:lvl1pPr>
          </a:lstStyle>
          <a:p/>
        </p:txBody>
      </p:sp>
      <p:sp>
        <p:nvSpPr>
          <p:cNvPr id="55" name="Google Shape;55;g1418da41ad9_0_1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9" name="Shape 9"/>
        <p:cNvGrpSpPr/>
        <p:nvPr/>
      </p:nvGrpSpPr>
      <p:grpSpPr>
        <a:xfrm>
          <a:off x="0" y="0"/>
          <a:ext cx="0" cy="0"/>
          <a:chOff x="0" y="0"/>
          <a:chExt cx="0" cy="0"/>
        </a:xfrm>
      </p:grpSpPr>
      <p:sp>
        <p:nvSpPr>
          <p:cNvPr id="10" name="Google Shape;10;g1418da41ad9_0_145"/>
          <p:cNvSpPr txBox="1"/>
          <p:nvPr>
            <p:ph type="title"/>
          </p:nvPr>
        </p:nvSpPr>
        <p:spPr>
          <a:xfrm>
            <a:off x="517200" y="610700"/>
            <a:ext cx="11157600" cy="914700"/>
          </a:xfrm>
          <a:prstGeom prst="rect">
            <a:avLst/>
          </a:prstGeom>
          <a:noFill/>
          <a:ln>
            <a:noFill/>
          </a:ln>
        </p:spPr>
        <p:txBody>
          <a:bodyPr anchorCtr="0" anchor="b" bIns="121900" lIns="121900" spcFirstLastPara="1" rIns="121900" wrap="square" tIns="121900">
            <a:normAutofit/>
          </a:bodyPr>
          <a:lstStyle>
            <a:lvl1pPr lvl="0"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9pPr>
          </a:lstStyle>
          <a:p/>
        </p:txBody>
      </p:sp>
      <p:sp>
        <p:nvSpPr>
          <p:cNvPr id="11" name="Google Shape;11;g1418da41ad9_0_145"/>
          <p:cNvSpPr txBox="1"/>
          <p:nvPr>
            <p:ph idx="1" type="body"/>
          </p:nvPr>
        </p:nvSpPr>
        <p:spPr>
          <a:xfrm>
            <a:off x="517200" y="1986432"/>
            <a:ext cx="11157600" cy="410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1"/>
              </a:buClr>
              <a:buSzPts val="2400"/>
              <a:buFont typeface="Roboto"/>
              <a:buChar char="●"/>
              <a:defRPr sz="2400">
                <a:solidFill>
                  <a:schemeClr val="dk1"/>
                </a:solidFill>
                <a:latin typeface="Roboto"/>
                <a:ea typeface="Roboto"/>
                <a:cs typeface="Roboto"/>
                <a:sym typeface="Roboto"/>
              </a:defRPr>
            </a:lvl1pPr>
            <a:lvl2pPr indent="-349250" lvl="1" marL="9144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2pPr>
            <a:lvl3pPr indent="-349250" lvl="2" marL="13716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3pPr>
            <a:lvl4pPr indent="-349250" lvl="3" marL="18288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4pPr>
            <a:lvl5pPr indent="-349250" lvl="4" marL="22860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5pPr>
            <a:lvl6pPr indent="-349250" lvl="5" marL="27432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6pPr>
            <a:lvl7pPr indent="-349250" lvl="6" marL="32004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7pPr>
            <a:lvl8pPr indent="-349250" lvl="7" marL="36576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8pPr>
            <a:lvl9pPr indent="-349250" lvl="8" marL="41148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9pPr>
          </a:lstStyle>
          <a:p/>
        </p:txBody>
      </p:sp>
      <p:sp>
        <p:nvSpPr>
          <p:cNvPr id="12" name="Google Shape;12;g1418da41ad9_0_14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1"/>
                </a:solidFill>
                <a:latin typeface="Roboto"/>
                <a:ea typeface="Roboto"/>
                <a:cs typeface="Roboto"/>
                <a:sym typeface="Roboto"/>
              </a:defRPr>
            </a:lvl1pPr>
            <a:lvl2pPr lvl="1" rtl="0" algn="r">
              <a:buNone/>
              <a:defRPr sz="1300">
                <a:solidFill>
                  <a:schemeClr val="dk1"/>
                </a:solidFill>
                <a:latin typeface="Roboto"/>
                <a:ea typeface="Roboto"/>
                <a:cs typeface="Roboto"/>
                <a:sym typeface="Roboto"/>
              </a:defRPr>
            </a:lvl2pPr>
            <a:lvl3pPr lvl="2" rtl="0" algn="r">
              <a:buNone/>
              <a:defRPr sz="1300">
                <a:solidFill>
                  <a:schemeClr val="dk1"/>
                </a:solidFill>
                <a:latin typeface="Roboto"/>
                <a:ea typeface="Roboto"/>
                <a:cs typeface="Roboto"/>
                <a:sym typeface="Roboto"/>
              </a:defRPr>
            </a:lvl3pPr>
            <a:lvl4pPr lvl="3" rtl="0" algn="r">
              <a:buNone/>
              <a:defRPr sz="1300">
                <a:solidFill>
                  <a:schemeClr val="dk1"/>
                </a:solidFill>
                <a:latin typeface="Roboto"/>
                <a:ea typeface="Roboto"/>
                <a:cs typeface="Roboto"/>
                <a:sym typeface="Roboto"/>
              </a:defRPr>
            </a:lvl4pPr>
            <a:lvl5pPr lvl="4" rtl="0" algn="r">
              <a:buNone/>
              <a:defRPr sz="1300">
                <a:solidFill>
                  <a:schemeClr val="dk1"/>
                </a:solidFill>
                <a:latin typeface="Roboto"/>
                <a:ea typeface="Roboto"/>
                <a:cs typeface="Roboto"/>
                <a:sym typeface="Roboto"/>
              </a:defRPr>
            </a:lvl5pPr>
            <a:lvl6pPr lvl="5" rtl="0" algn="r">
              <a:buNone/>
              <a:defRPr sz="1300">
                <a:solidFill>
                  <a:schemeClr val="dk1"/>
                </a:solidFill>
                <a:latin typeface="Roboto"/>
                <a:ea typeface="Roboto"/>
                <a:cs typeface="Roboto"/>
                <a:sym typeface="Roboto"/>
              </a:defRPr>
            </a:lvl6pPr>
            <a:lvl7pPr lvl="6" rtl="0" algn="r">
              <a:buNone/>
              <a:defRPr sz="1300">
                <a:solidFill>
                  <a:schemeClr val="dk1"/>
                </a:solidFill>
                <a:latin typeface="Roboto"/>
                <a:ea typeface="Roboto"/>
                <a:cs typeface="Roboto"/>
                <a:sym typeface="Roboto"/>
              </a:defRPr>
            </a:lvl7pPr>
            <a:lvl8pPr lvl="7" rtl="0" algn="r">
              <a:buNone/>
              <a:defRPr sz="1300">
                <a:solidFill>
                  <a:schemeClr val="dk1"/>
                </a:solidFill>
                <a:latin typeface="Roboto"/>
                <a:ea typeface="Roboto"/>
                <a:cs typeface="Roboto"/>
                <a:sym typeface="Roboto"/>
              </a:defRPr>
            </a:lvl8pPr>
            <a:lvl9pPr lvl="8" rtl="0" algn="r">
              <a:buNone/>
              <a:defRPr sz="13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ohmygit.org/" TargetMode="External"/><Relationship Id="rId4" Type="http://schemas.openxmlformats.org/officeDocument/2006/relationships/image" Target="../media/image17.png"/><Relationship Id="rId5"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167.jpg"/><Relationship Id="rId4" Type="http://schemas.openxmlformats.org/officeDocument/2006/relationships/image" Target="../media/image166.jpg"/><Relationship Id="rId5" Type="http://schemas.openxmlformats.org/officeDocument/2006/relationships/image" Target="../media/image15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72.png"/><Relationship Id="rId4" Type="http://schemas.openxmlformats.org/officeDocument/2006/relationships/image" Target="../media/image169.png"/><Relationship Id="rId5" Type="http://schemas.openxmlformats.org/officeDocument/2006/relationships/image" Target="../media/image171.png"/><Relationship Id="rId6" Type="http://schemas.openxmlformats.org/officeDocument/2006/relationships/image" Target="../media/image15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68.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17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180.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163.png"/><Relationship Id="rId4" Type="http://schemas.openxmlformats.org/officeDocument/2006/relationships/image" Target="../media/image174.jpg"/><Relationship Id="rId5" Type="http://schemas.openxmlformats.org/officeDocument/2006/relationships/image" Target="../media/image176.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17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187.gi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177.jpg"/><Relationship Id="rId4" Type="http://schemas.openxmlformats.org/officeDocument/2006/relationships/image" Target="../media/image179.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1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182.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183.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184.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18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18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190.jpg"/><Relationship Id="rId4" Type="http://schemas.openxmlformats.org/officeDocument/2006/relationships/image" Target="../media/image18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image" Target="../media/image195.png"/><Relationship Id="rId4" Type="http://schemas.openxmlformats.org/officeDocument/2006/relationships/image" Target="../media/image19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188.png"/><Relationship Id="rId4" Type="http://schemas.openxmlformats.org/officeDocument/2006/relationships/image" Target="../media/image19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image" Target="../media/image19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 Id="rId3" Type="http://schemas.openxmlformats.org/officeDocument/2006/relationships/image" Target="../media/image19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image" Target="../media/image197.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19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image" Target="../media/image19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194.png"/><Relationship Id="rId4" Type="http://schemas.openxmlformats.org/officeDocument/2006/relationships/image" Target="../media/image20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194.png"/><Relationship Id="rId4" Type="http://schemas.openxmlformats.org/officeDocument/2006/relationships/image" Target="../media/image200.png"/><Relationship Id="rId5" Type="http://schemas.openxmlformats.org/officeDocument/2006/relationships/image" Target="../media/image20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204.png"/><Relationship Id="rId4" Type="http://schemas.openxmlformats.org/officeDocument/2006/relationships/image" Target="../media/image20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image" Target="../media/image204.png"/><Relationship Id="rId4" Type="http://schemas.openxmlformats.org/officeDocument/2006/relationships/image" Target="../media/image211.png"/><Relationship Id="rId5" Type="http://schemas.openxmlformats.org/officeDocument/2006/relationships/image" Target="../media/image20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 Id="rId3" Type="http://schemas.openxmlformats.org/officeDocument/2006/relationships/image" Target="../media/image21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214.png"/><Relationship Id="rId4" Type="http://schemas.openxmlformats.org/officeDocument/2006/relationships/image" Target="../media/image21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 Id="rId3" Type="http://schemas.openxmlformats.org/officeDocument/2006/relationships/image" Target="../media/image218.png"/><Relationship Id="rId4" Type="http://schemas.openxmlformats.org/officeDocument/2006/relationships/image" Target="../media/image215.png"/><Relationship Id="rId5" Type="http://schemas.openxmlformats.org/officeDocument/2006/relationships/image" Target="../media/image21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 Id="rId3" Type="http://schemas.openxmlformats.org/officeDocument/2006/relationships/image" Target="../media/image218.png"/><Relationship Id="rId4" Type="http://schemas.openxmlformats.org/officeDocument/2006/relationships/image" Target="../media/image215.png"/><Relationship Id="rId5" Type="http://schemas.openxmlformats.org/officeDocument/2006/relationships/image" Target="../media/image219.png"/><Relationship Id="rId6" Type="http://schemas.openxmlformats.org/officeDocument/2006/relationships/image" Target="../media/image222.png"/><Relationship Id="rId7" Type="http://schemas.openxmlformats.org/officeDocument/2006/relationships/image" Target="../media/image22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227.png"/><Relationship Id="rId4" Type="http://schemas.openxmlformats.org/officeDocument/2006/relationships/image" Target="../media/image22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28.png"/><Relationship Id="rId6" Type="http://schemas.openxmlformats.org/officeDocument/2006/relationships/image" Target="../media/image23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 Id="rId3" Type="http://schemas.openxmlformats.org/officeDocument/2006/relationships/image" Target="../media/image22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5.xml"/><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3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 Id="rId3" Type="http://schemas.openxmlformats.org/officeDocument/2006/relationships/hyperlink" Target="https://pandas.pydata.org/pandas-docs/stable/reference/api/pandas.DataFrame.plot.html" TargetMode="External"/><Relationship Id="rId4" Type="http://schemas.openxmlformats.org/officeDocument/2006/relationships/image" Target="../media/image23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 Id="rId3" Type="http://schemas.openxmlformats.org/officeDocument/2006/relationships/image" Target="../media/image23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 Id="rId3" Type="http://schemas.openxmlformats.org/officeDocument/2006/relationships/image" Target="../media/image23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 Id="rId3" Type="http://schemas.openxmlformats.org/officeDocument/2006/relationships/image" Target="../media/image2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0.xml"/><Relationship Id="rId3" Type="http://schemas.openxmlformats.org/officeDocument/2006/relationships/image" Target="../media/image239.png"/><Relationship Id="rId4" Type="http://schemas.openxmlformats.org/officeDocument/2006/relationships/image" Target="../media/image22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1.xml"/><Relationship Id="rId3" Type="http://schemas.openxmlformats.org/officeDocument/2006/relationships/image" Target="../media/image239.png"/><Relationship Id="rId4" Type="http://schemas.openxmlformats.org/officeDocument/2006/relationships/image" Target="../media/image224.png"/><Relationship Id="rId5" Type="http://schemas.openxmlformats.org/officeDocument/2006/relationships/image" Target="../media/image246.png"/><Relationship Id="rId6" Type="http://schemas.openxmlformats.org/officeDocument/2006/relationships/image" Target="../media/image23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2.xml"/><Relationship Id="rId3" Type="http://schemas.openxmlformats.org/officeDocument/2006/relationships/image" Target="../media/image239.png"/><Relationship Id="rId4" Type="http://schemas.openxmlformats.org/officeDocument/2006/relationships/image" Target="../media/image224.png"/><Relationship Id="rId5" Type="http://schemas.openxmlformats.org/officeDocument/2006/relationships/image" Target="../media/image246.png"/><Relationship Id="rId6" Type="http://schemas.openxmlformats.org/officeDocument/2006/relationships/image" Target="../media/image234.png"/><Relationship Id="rId7" Type="http://schemas.openxmlformats.org/officeDocument/2006/relationships/image" Target="../media/image24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3.xml"/><Relationship Id="rId3" Type="http://schemas.openxmlformats.org/officeDocument/2006/relationships/image" Target="../media/image250.png"/><Relationship Id="rId4" Type="http://schemas.openxmlformats.org/officeDocument/2006/relationships/image" Target="../media/image24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4.xml"/><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image" Target="../media/image24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 Id="rId3" Type="http://schemas.openxmlformats.org/officeDocument/2006/relationships/image" Target="../media/image258.png"/><Relationship Id="rId4" Type="http://schemas.openxmlformats.org/officeDocument/2006/relationships/image" Target="../media/image246.png"/><Relationship Id="rId5" Type="http://schemas.openxmlformats.org/officeDocument/2006/relationships/image" Target="../media/image25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 Id="rId3" Type="http://schemas.openxmlformats.org/officeDocument/2006/relationships/image" Target="../media/image25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 Id="rId3" Type="http://schemas.openxmlformats.org/officeDocument/2006/relationships/image" Target="../media/image255.png"/><Relationship Id="rId4" Type="http://schemas.openxmlformats.org/officeDocument/2006/relationships/image" Target="../media/image26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257.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2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 Id="rId3" Type="http://schemas.openxmlformats.org/officeDocument/2006/relationships/image" Target="../media/image260.png"/><Relationship Id="rId4" Type="http://schemas.openxmlformats.org/officeDocument/2006/relationships/image" Target="../media/image26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 Id="rId3" Type="http://schemas.openxmlformats.org/officeDocument/2006/relationships/image" Target="../media/image2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2.xml"/><Relationship Id="rId3" Type="http://schemas.openxmlformats.org/officeDocument/2006/relationships/image" Target="../media/image263.png"/><Relationship Id="rId4" Type="http://schemas.openxmlformats.org/officeDocument/2006/relationships/image" Target="../media/image2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 Id="rId3" Type="http://schemas.openxmlformats.org/officeDocument/2006/relationships/image" Target="../media/image268.png"/><Relationship Id="rId4" Type="http://schemas.openxmlformats.org/officeDocument/2006/relationships/image" Target="../media/image23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268.png"/><Relationship Id="rId4" Type="http://schemas.openxmlformats.org/officeDocument/2006/relationships/image" Target="../media/image236.png"/><Relationship Id="rId5" Type="http://schemas.openxmlformats.org/officeDocument/2006/relationships/image" Target="../media/image27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 Id="rId3" Type="http://schemas.openxmlformats.org/officeDocument/2006/relationships/image" Target="../media/image27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4" Type="http://schemas.openxmlformats.org/officeDocument/2006/relationships/image" Target="../media/image2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274.jpg"/></Relationships>
</file>

<file path=ppt/slides/_rels/slide158.xml.rels><?xml version="1.0" encoding="UTF-8" standalone="yes"?><Relationships xmlns="http://schemas.openxmlformats.org/package/2006/relationships"><Relationship Id="rId11" Type="http://schemas.openxmlformats.org/officeDocument/2006/relationships/hyperlink" Target="https://www.reddit.com/r/datasets" TargetMode="External"/><Relationship Id="rId10" Type="http://schemas.openxmlformats.org/officeDocument/2006/relationships/hyperlink" Target="https://homl.info/10" TargetMode="External"/><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hyperlink" Target="http://archive.ics.uci.edu/ml/" TargetMode="External"/><Relationship Id="rId4" Type="http://schemas.openxmlformats.org/officeDocument/2006/relationships/hyperlink" Target="https://www.kaggle.com/datasets" TargetMode="External"/><Relationship Id="rId9" Type="http://schemas.openxmlformats.org/officeDocument/2006/relationships/hyperlink" Target="https://homl.info/9" TargetMode="External"/><Relationship Id="rId5" Type="http://schemas.openxmlformats.org/officeDocument/2006/relationships/hyperlink" Target="https://registry.opendata.aws/" TargetMode="External"/><Relationship Id="rId6" Type="http://schemas.openxmlformats.org/officeDocument/2006/relationships/hyperlink" Target="http://dataportals.org/" TargetMode="External"/><Relationship Id="rId7" Type="http://schemas.openxmlformats.org/officeDocument/2006/relationships/hyperlink" Target="http://opendatamonitor.eu/" TargetMode="External"/><Relationship Id="rId8" Type="http://schemas.openxmlformats.org/officeDocument/2006/relationships/hyperlink" Target="http://quandl.com/"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 Id="rId3" Type="http://schemas.openxmlformats.org/officeDocument/2006/relationships/image" Target="../media/image275.png"/><Relationship Id="rId4" Type="http://schemas.openxmlformats.org/officeDocument/2006/relationships/image" Target="../media/image2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 Id="rId3" Type="http://schemas.openxmlformats.org/officeDocument/2006/relationships/hyperlink" Target="https://jakevdp.github.io/blog/2017/12/05/installing-python-packages-from-jupyter/#How-to-use-Pip-from-the-Jupyter-Notebook"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27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 Id="rId3" Type="http://schemas.openxmlformats.org/officeDocument/2006/relationships/image" Target="../media/image279.png"/><Relationship Id="rId4" Type="http://schemas.openxmlformats.org/officeDocument/2006/relationships/hyperlink" Target="https://codebeautify.org/sqlformatter" TargetMode="External"/><Relationship Id="rId5" Type="http://schemas.openxmlformats.org/officeDocument/2006/relationships/image" Target="../media/image281.png"/><Relationship Id="rId6" Type="http://schemas.openxmlformats.org/officeDocument/2006/relationships/image" Target="../media/image27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 Id="rId3" Type="http://schemas.openxmlformats.org/officeDocument/2006/relationships/image" Target="../media/image282.png"/><Relationship Id="rId4" Type="http://schemas.openxmlformats.org/officeDocument/2006/relationships/hyperlink" Target="https://review.udacity.com/#!/rubrics/3337/view"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hyperlink" Target="https://www.codingninjas.com/codestudio/problem-lists/top-100-sql-problems" TargetMode="External"/><Relationship Id="rId4" Type="http://schemas.openxmlformats.org/officeDocument/2006/relationships/hyperlink" Target="https://geekflare.com/sql-practice-platforms/" TargetMode="External"/><Relationship Id="rId5" Type="http://schemas.openxmlformats.org/officeDocument/2006/relationships/hyperlink" Target="https://learnsql.com/blog/sql-basics-cheat-sheet/sql-basics-cheat-sheet-letter.pdf"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 Id="rId3" Type="http://schemas.openxmlformats.org/officeDocument/2006/relationships/hyperlink" Target="https://app.datacamp.com/learn/projects/introduction-to-projects" TargetMode="External"/><Relationship Id="rId4" Type="http://schemas.openxmlformats.org/officeDocument/2006/relationships/hyperlink" Target="https://projects.datacamp.com/projects/116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docs.google.com/spreadsheets/d/1YyXFrFmaCCztJmKoCrVFI3RHMiBEC0ZqfdIa9y8UWc8/edit#gid=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hyperlink" Target="https://docs.google.com/spreadsheets/d/1DW5lykfxM3KUgCQrSLFoOwmDfeaADPPOp3troBcYY6w/edit#gid=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join.slack.com/t/egfwd-t3-october-22/shared_invite/zt-1hk7owwgy-6~9jmz47ud9xTj_O3DS4qg" TargetMode="External"/><Relationship Id="rId4" Type="http://schemas.openxmlformats.org/officeDocument/2006/relationships/hyperlink" Target="mailto:fwd-support@udacity.com" TargetMode="External"/><Relationship Id="rId5" Type="http://schemas.openxmlformats.org/officeDocument/2006/relationships/hyperlink" Target="https://github.com/santarabantoosoo/Data-Analysis-NanoDegree-2.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6.jpg"/><Relationship Id="rId5"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0.jpg"/><Relationship Id="rId4" Type="http://schemas.openxmlformats.org/officeDocument/2006/relationships/image" Target="../media/image43.png"/><Relationship Id="rId5"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6.jpg"/><Relationship Id="rId5"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hyperlink" Target="https://dataedo.com/kb/tools/mysql-workbench/create-database-diagra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67.png"/><Relationship Id="rId4" Type="http://schemas.openxmlformats.org/officeDocument/2006/relationships/image" Target="../media/image70.png"/><Relationship Id="rId5"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68.png"/><Relationship Id="rId4" Type="http://schemas.openxmlformats.org/officeDocument/2006/relationships/image" Target="../media/image72.jpg"/><Relationship Id="rId5"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69.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75.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80.png"/><Relationship Id="rId7" Type="http://schemas.openxmlformats.org/officeDocument/2006/relationships/image" Target="../media/image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8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88.png"/><Relationship Id="rId4" Type="http://schemas.openxmlformats.org/officeDocument/2006/relationships/hyperlink" Target="https://www.postgresqltutorial.com/postgresql-cheat-shee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9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92.png"/><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9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9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91.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94.png"/><Relationship Id="rId4" Type="http://schemas.openxmlformats.org/officeDocument/2006/relationships/image" Target="../media/image105.png"/><Relationship Id="rId5" Type="http://schemas.openxmlformats.org/officeDocument/2006/relationships/image" Target="../media/image9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01.png"/><Relationship Id="rId4" Type="http://schemas.openxmlformats.org/officeDocument/2006/relationships/image" Target="../media/image112.png"/><Relationship Id="rId5"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0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0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0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09.png"/><Relationship Id="rId4" Type="http://schemas.openxmlformats.org/officeDocument/2006/relationships/image" Target="../media/image111.png"/><Relationship Id="rId5" Type="http://schemas.openxmlformats.org/officeDocument/2006/relationships/image" Target="../media/image1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23.png"/><Relationship Id="rId4" Type="http://schemas.openxmlformats.org/officeDocument/2006/relationships/image" Target="../media/image117.png"/><Relationship Id="rId5" Type="http://schemas.openxmlformats.org/officeDocument/2006/relationships/image" Target="../media/image1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11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28.png"/><Relationship Id="rId4" Type="http://schemas.openxmlformats.org/officeDocument/2006/relationships/image" Target="../media/image118.png"/><Relationship Id="rId5"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1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1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129.jpg"/><Relationship Id="rId4" Type="http://schemas.openxmlformats.org/officeDocument/2006/relationships/image" Target="../media/image127.png"/><Relationship Id="rId5" Type="http://schemas.openxmlformats.org/officeDocument/2006/relationships/image" Target="../media/image1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1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hyperlink" Target="https://www.udacity.com/bertelsmann-tech-scholarships" TargetMode="External"/><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3.png"/><Relationship Id="rId8"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132.png"/><Relationship Id="rId4" Type="http://schemas.openxmlformats.org/officeDocument/2006/relationships/image" Target="../media/image1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130.png"/><Relationship Id="rId4" Type="http://schemas.openxmlformats.org/officeDocument/2006/relationships/image" Target="../media/image1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29.jpg"/><Relationship Id="rId4" Type="http://schemas.openxmlformats.org/officeDocument/2006/relationships/image" Target="../media/image127.png"/><Relationship Id="rId5" Type="http://schemas.openxmlformats.org/officeDocument/2006/relationships/image" Target="../media/image1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1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141.png"/><Relationship Id="rId4" Type="http://schemas.openxmlformats.org/officeDocument/2006/relationships/image" Target="../media/image138.png"/><Relationship Id="rId5" Type="http://schemas.openxmlformats.org/officeDocument/2006/relationships/image" Target="../media/image147.png"/><Relationship Id="rId6" Type="http://schemas.openxmlformats.org/officeDocument/2006/relationships/image" Target="../media/image143.png"/><Relationship Id="rId7" Type="http://schemas.openxmlformats.org/officeDocument/2006/relationships/image" Target="../media/image146.png"/><Relationship Id="rId8" Type="http://schemas.openxmlformats.org/officeDocument/2006/relationships/image" Target="../media/image1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14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144.png"/><Relationship Id="rId4" Type="http://schemas.openxmlformats.org/officeDocument/2006/relationships/image" Target="../media/image142.png"/><Relationship Id="rId5" Type="http://schemas.openxmlformats.org/officeDocument/2006/relationships/image" Target="../media/image148.png"/><Relationship Id="rId6" Type="http://schemas.openxmlformats.org/officeDocument/2006/relationships/image" Target="../media/image150.png"/><Relationship Id="rId7" Type="http://schemas.openxmlformats.org/officeDocument/2006/relationships/image" Target="../media/image1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1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5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1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hyperlink" Target="https://github.com/santarabantoosoo/Data-Analysis-NanoDegree-2.0"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15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158.jpg"/><Relationship Id="rId4" Type="http://schemas.openxmlformats.org/officeDocument/2006/relationships/image" Target="../media/image15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15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6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164.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1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
          <p:cNvSpPr/>
          <p:nvPr/>
        </p:nvSpPr>
        <p:spPr>
          <a:xfrm>
            <a:off x="1202760" y="284040"/>
            <a:ext cx="9781920" cy="1506600"/>
          </a:xfrm>
          <a:prstGeom prst="rect">
            <a:avLst/>
          </a:prstGeom>
          <a:noFill/>
          <a:ln>
            <a:noFill/>
          </a:ln>
        </p:spPr>
        <p:txBody>
          <a:bodyPr anchorCtr="0" anchor="ctr" bIns="45000" lIns="90000" spcFirstLastPara="1" rIns="90000" wrap="square" tIns="45000">
            <a:norm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DATA ANALYST NANODEGREE</a:t>
            </a:r>
            <a:br>
              <a:rPr b="0" i="0" lang="en-US" sz="1800" u="none" cap="none" strike="noStrike">
                <a:latin typeface="Arial"/>
                <a:ea typeface="Arial"/>
                <a:cs typeface="Arial"/>
                <a:sym typeface="Arial"/>
              </a:rPr>
            </a:br>
            <a:endParaRPr b="0" i="0" sz="4000" u="none" cap="none" strike="noStrike">
              <a:latin typeface="Arial"/>
              <a:ea typeface="Arial"/>
              <a:cs typeface="Arial"/>
              <a:sym typeface="Arial"/>
            </a:endParaRPr>
          </a:p>
        </p:txBody>
      </p:sp>
      <p:sp>
        <p:nvSpPr>
          <p:cNvPr id="82" name="Google Shape;82;p1"/>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3200" u="none" cap="none" strike="noStrike">
                <a:solidFill>
                  <a:srgbClr val="FFFFFF"/>
                </a:solidFill>
                <a:latin typeface="Corbel"/>
                <a:ea typeface="Corbel"/>
                <a:cs typeface="Corbel"/>
                <a:sym typeface="Corbel"/>
              </a:rPr>
              <a:t>Session 1 </a:t>
            </a:r>
            <a:endParaRPr b="0" i="0" sz="3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3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2200" u="none" cap="none" strike="noStrike">
                <a:solidFill>
                  <a:srgbClr val="FFFFFF"/>
                </a:solidFill>
                <a:latin typeface="Corbel"/>
                <a:ea typeface="Corbel"/>
                <a:cs typeface="Corbel"/>
                <a:sym typeface="Corbel"/>
              </a:rPr>
              <a:t>Conducted by:  Hamza</a:t>
            </a:r>
            <a:endParaRPr b="0" i="0" sz="22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418da41ad9_0_232"/>
          <p:cNvSpPr txBox="1"/>
          <p:nvPr>
            <p:ph type="title"/>
          </p:nvPr>
        </p:nvSpPr>
        <p:spPr>
          <a:xfrm>
            <a:off x="517200" y="610700"/>
            <a:ext cx="11157600" cy="914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why git?</a:t>
            </a:r>
            <a:endParaRPr/>
          </a:p>
        </p:txBody>
      </p:sp>
      <p:sp>
        <p:nvSpPr>
          <p:cNvPr id="158" name="Google Shape;158;g1418da41ad9_0_232"/>
          <p:cNvSpPr txBox="1"/>
          <p:nvPr>
            <p:ph idx="1" type="body"/>
          </p:nvPr>
        </p:nvSpPr>
        <p:spPr>
          <a:xfrm>
            <a:off x="517200" y="1986432"/>
            <a:ext cx="11157600" cy="410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u="sng">
                <a:solidFill>
                  <a:schemeClr val="hlink"/>
                </a:solidFill>
                <a:hlinkClick r:id="rId3"/>
              </a:rPr>
              <a:t>https://ohmygit.org/</a:t>
            </a:r>
            <a:r>
              <a:rPr lang="en-US"/>
              <a:t> </a:t>
            </a:r>
            <a:endParaRPr/>
          </a:p>
          <a:p>
            <a:pPr indent="0" lvl="0" marL="0" rtl="0" algn="l">
              <a:spcBef>
                <a:spcPts val="1600"/>
              </a:spcBef>
              <a:spcAft>
                <a:spcPts val="0"/>
              </a:spcAft>
              <a:buNone/>
            </a:pPr>
            <a:r>
              <a:t/>
            </a:r>
            <a:endParaRPr/>
          </a:p>
          <a:p>
            <a:pPr indent="-381000" lvl="0" marL="457200" rtl="0" algn="l">
              <a:spcBef>
                <a:spcPts val="1600"/>
              </a:spcBef>
              <a:spcAft>
                <a:spcPts val="0"/>
              </a:spcAft>
              <a:buSzPts val="2400"/>
              <a:buChar char="-"/>
            </a:pPr>
            <a:r>
              <a:rPr lang="en-US"/>
              <a:t>Track projects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US"/>
              <a:t> -    Time machine (rescue)</a:t>
            </a:r>
            <a:endParaRPr/>
          </a:p>
        </p:txBody>
      </p:sp>
      <p:pic>
        <p:nvPicPr>
          <p:cNvPr id="159" name="Google Shape;159;g1418da41ad9_0_232"/>
          <p:cNvPicPr preferRelativeResize="0"/>
          <p:nvPr/>
        </p:nvPicPr>
        <p:blipFill>
          <a:blip r:embed="rId4">
            <a:alphaModFix/>
          </a:blip>
          <a:stretch>
            <a:fillRect/>
          </a:stretch>
        </p:blipFill>
        <p:spPr>
          <a:xfrm>
            <a:off x="5166750" y="610700"/>
            <a:ext cx="6115050" cy="2381250"/>
          </a:xfrm>
          <a:prstGeom prst="rect">
            <a:avLst/>
          </a:prstGeom>
          <a:noFill/>
          <a:ln>
            <a:noFill/>
          </a:ln>
        </p:spPr>
      </p:pic>
      <p:pic>
        <p:nvPicPr>
          <p:cNvPr id="160" name="Google Shape;160;g1418da41ad9_0_232"/>
          <p:cNvPicPr preferRelativeResize="0"/>
          <p:nvPr/>
        </p:nvPicPr>
        <p:blipFill>
          <a:blip r:embed="rId5">
            <a:alphaModFix/>
          </a:blip>
          <a:stretch>
            <a:fillRect/>
          </a:stretch>
        </p:blipFill>
        <p:spPr>
          <a:xfrm>
            <a:off x="5166750" y="3424500"/>
            <a:ext cx="5647149" cy="3176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2" name="Shape 902"/>
        <p:cNvGrpSpPr/>
        <p:nvPr/>
      </p:nvGrpSpPr>
      <p:grpSpPr>
        <a:xfrm>
          <a:off x="0" y="0"/>
          <a:ext cx="0" cy="0"/>
          <a:chOff x="0" y="0"/>
          <a:chExt cx="0" cy="0"/>
        </a:xfrm>
      </p:grpSpPr>
      <p:sp>
        <p:nvSpPr>
          <p:cNvPr id="903" name="Google Shape;903;p9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ANY PROBLEM WITH REAL PROJECTS?</a:t>
            </a:r>
            <a:endParaRPr b="0" i="0" sz="4000" u="none" cap="none" strike="noStrike">
              <a:latin typeface="Arial"/>
              <a:ea typeface="Arial"/>
              <a:cs typeface="Arial"/>
              <a:sym typeface="Arial"/>
            </a:endParaRPr>
          </a:p>
        </p:txBody>
      </p:sp>
      <p:sp>
        <p:nvSpPr>
          <p:cNvPr id="904" name="Google Shape;904;p9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ناآريمان ❤! *.* (@TotaCraZyGirl205) — Likes | ASKfm" id="905" name="Google Shape;905;p96"/>
          <p:cNvPicPr preferRelativeResize="0"/>
          <p:nvPr/>
        </p:nvPicPr>
        <p:blipFill rotWithShape="1">
          <a:blip r:embed="rId3">
            <a:alphaModFix/>
          </a:blip>
          <a:srcRect b="0" l="0" r="0" t="0"/>
          <a:stretch/>
        </p:blipFill>
        <p:spPr>
          <a:xfrm>
            <a:off x="6037200" y="1819440"/>
            <a:ext cx="5762880" cy="4318200"/>
          </a:xfrm>
          <a:prstGeom prst="rect">
            <a:avLst/>
          </a:prstGeom>
          <a:noFill/>
          <a:ln>
            <a:noFill/>
          </a:ln>
        </p:spPr>
      </p:pic>
      <p:pic>
        <p:nvPicPr>
          <p:cNvPr descr="13 Project Ideas for Intermediate Python Developers – Real Python" id="906" name="Google Shape;906;p96"/>
          <p:cNvPicPr preferRelativeResize="0"/>
          <p:nvPr/>
        </p:nvPicPr>
        <p:blipFill rotWithShape="1">
          <a:blip r:embed="rId4">
            <a:alphaModFix/>
          </a:blip>
          <a:srcRect b="0" l="0" r="0" t="0"/>
          <a:stretch/>
        </p:blipFill>
        <p:spPr>
          <a:xfrm>
            <a:off x="173160" y="3606120"/>
            <a:ext cx="5509080" cy="3097800"/>
          </a:xfrm>
          <a:prstGeom prst="rect">
            <a:avLst/>
          </a:prstGeom>
          <a:noFill/>
          <a:ln>
            <a:noFill/>
          </a:ln>
        </p:spPr>
      </p:pic>
      <p:pic>
        <p:nvPicPr>
          <p:cNvPr id="907" name="Google Shape;907;p96"/>
          <p:cNvPicPr preferRelativeResize="0"/>
          <p:nvPr/>
        </p:nvPicPr>
        <p:blipFill rotWithShape="1">
          <a:blip r:embed="rId5">
            <a:alphaModFix/>
          </a:blip>
          <a:srcRect b="0" l="0" r="0" t="0"/>
          <a:stretch/>
        </p:blipFill>
        <p:spPr>
          <a:xfrm>
            <a:off x="168480" y="1523520"/>
            <a:ext cx="1905480" cy="196596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1" name="Shape 911"/>
        <p:cNvGrpSpPr/>
        <p:nvPr/>
      </p:nvGrpSpPr>
      <p:grpSpPr>
        <a:xfrm>
          <a:off x="0" y="0"/>
          <a:ext cx="0" cy="0"/>
          <a:chOff x="0" y="0"/>
          <a:chExt cx="0" cy="0"/>
        </a:xfrm>
      </p:grpSpPr>
      <p:sp>
        <p:nvSpPr>
          <p:cNvPr id="912" name="Google Shape;912;p97"/>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EXPENSIVE HOBBY</a:t>
            </a:r>
            <a:endParaRPr b="0" i="0" sz="4000" u="none" cap="none" strike="noStrike">
              <a:latin typeface="Arial"/>
              <a:ea typeface="Arial"/>
              <a:cs typeface="Arial"/>
              <a:sym typeface="Arial"/>
            </a:endParaRPr>
          </a:p>
        </p:txBody>
      </p:sp>
      <p:sp>
        <p:nvSpPr>
          <p:cNvPr id="913" name="Google Shape;913;p97"/>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4" name="Google Shape;914;p97"/>
          <p:cNvPicPr preferRelativeResize="0"/>
          <p:nvPr/>
        </p:nvPicPr>
        <p:blipFill rotWithShape="1">
          <a:blip r:embed="rId3">
            <a:alphaModFix/>
          </a:blip>
          <a:srcRect b="0" l="0" r="0" t="0"/>
          <a:stretch/>
        </p:blipFill>
        <p:spPr>
          <a:xfrm>
            <a:off x="7443720" y="409320"/>
            <a:ext cx="2140920" cy="2140920"/>
          </a:xfrm>
          <a:prstGeom prst="rect">
            <a:avLst/>
          </a:prstGeom>
          <a:noFill/>
          <a:ln>
            <a:noFill/>
          </a:ln>
        </p:spPr>
      </p:pic>
      <p:pic>
        <p:nvPicPr>
          <p:cNvPr id="915" name="Google Shape;915;p97"/>
          <p:cNvPicPr preferRelativeResize="0"/>
          <p:nvPr/>
        </p:nvPicPr>
        <p:blipFill rotWithShape="1">
          <a:blip r:embed="rId4">
            <a:alphaModFix/>
          </a:blip>
          <a:srcRect b="0" l="0" r="0" t="0"/>
          <a:stretch/>
        </p:blipFill>
        <p:spPr>
          <a:xfrm>
            <a:off x="9209520" y="4311000"/>
            <a:ext cx="2055240" cy="2217240"/>
          </a:xfrm>
          <a:prstGeom prst="rect">
            <a:avLst/>
          </a:prstGeom>
          <a:noFill/>
          <a:ln>
            <a:noFill/>
          </a:ln>
        </p:spPr>
      </p:pic>
      <p:pic>
        <p:nvPicPr>
          <p:cNvPr id="916" name="Google Shape;916;p97"/>
          <p:cNvPicPr preferRelativeResize="0"/>
          <p:nvPr/>
        </p:nvPicPr>
        <p:blipFill rotWithShape="1">
          <a:blip r:embed="rId5">
            <a:alphaModFix/>
          </a:blip>
          <a:srcRect b="0" l="0" r="0" t="0"/>
          <a:stretch/>
        </p:blipFill>
        <p:spPr>
          <a:xfrm>
            <a:off x="390960" y="3102840"/>
            <a:ext cx="2179080" cy="2093400"/>
          </a:xfrm>
          <a:prstGeom prst="rect">
            <a:avLst/>
          </a:prstGeom>
          <a:noFill/>
          <a:ln>
            <a:noFill/>
          </a:ln>
        </p:spPr>
      </p:pic>
      <p:pic>
        <p:nvPicPr>
          <p:cNvPr id="917" name="Google Shape;917;p97"/>
          <p:cNvPicPr preferRelativeResize="0"/>
          <p:nvPr/>
        </p:nvPicPr>
        <p:blipFill rotWithShape="1">
          <a:blip r:embed="rId6">
            <a:alphaModFix/>
          </a:blip>
          <a:srcRect b="0" l="0" r="0" t="0"/>
          <a:stretch/>
        </p:blipFill>
        <p:spPr>
          <a:xfrm>
            <a:off x="4041360" y="2736000"/>
            <a:ext cx="3948840" cy="407412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2" name="Shape 922"/>
        <p:cNvGrpSpPr/>
        <p:nvPr/>
      </p:nvGrpSpPr>
      <p:grpSpPr>
        <a:xfrm>
          <a:off x="0" y="0"/>
          <a:ext cx="0" cy="0"/>
          <a:chOff x="0" y="0"/>
          <a:chExt cx="0" cy="0"/>
        </a:xfrm>
      </p:grpSpPr>
      <p:sp>
        <p:nvSpPr>
          <p:cNvPr id="923" name="Google Shape;923;p9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WHAT’S THE DECISION?</a:t>
            </a:r>
            <a:endParaRPr b="0" i="0" sz="4000" u="none" cap="none" strike="noStrike">
              <a:latin typeface="Arial"/>
              <a:ea typeface="Arial"/>
              <a:cs typeface="Arial"/>
              <a:sym typeface="Arial"/>
            </a:endParaRPr>
          </a:p>
        </p:txBody>
      </p:sp>
      <p:sp>
        <p:nvSpPr>
          <p:cNvPr id="924" name="Google Shape;924;p98"/>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للأستاذة شيرين عبد الوهاب </a:t>
            </a:r>
            <a:endParaRPr b="0" i="0" sz="2200" u="none" cap="none" strike="noStrike">
              <a:latin typeface="Arial"/>
              <a:ea typeface="Arial"/>
              <a:cs typeface="Arial"/>
              <a:sym typeface="Arial"/>
            </a:endParaRPr>
          </a:p>
        </p:txBody>
      </p:sp>
      <p:pic>
        <p:nvPicPr>
          <p:cNvPr descr="قصيدة. جرح ثاني كلمات الشاعر.. احمد العكيلي و الشاعر حسن الموالي الفاطمي  اداء الرادود - YouTube" id="925" name="Google Shape;925;p98"/>
          <p:cNvPicPr preferRelativeResize="0"/>
          <p:nvPr/>
        </p:nvPicPr>
        <p:blipFill rotWithShape="1">
          <a:blip r:embed="rId3">
            <a:alphaModFix/>
          </a:blip>
          <a:srcRect b="0" l="0" r="0" t="0"/>
          <a:stretch/>
        </p:blipFill>
        <p:spPr>
          <a:xfrm>
            <a:off x="1103400" y="1515240"/>
            <a:ext cx="9153720" cy="389988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0" name="Shape 930"/>
        <p:cNvGrpSpPr/>
        <p:nvPr/>
      </p:nvGrpSpPr>
      <p:grpSpPr>
        <a:xfrm>
          <a:off x="0" y="0"/>
          <a:ext cx="0" cy="0"/>
          <a:chOff x="0" y="0"/>
          <a:chExt cx="0" cy="0"/>
        </a:xfrm>
      </p:grpSpPr>
      <p:sp>
        <p:nvSpPr>
          <p:cNvPr id="931" name="Google Shape;931;p99"/>
          <p:cNvSpPr/>
          <p:nvPr/>
        </p:nvSpPr>
        <p:spPr>
          <a:xfrm>
            <a:off x="3311640" y="2091600"/>
            <a:ext cx="9402480" cy="13982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9"/>
          <p:cNvSpPr/>
          <p:nvPr/>
        </p:nvSpPr>
        <p:spPr>
          <a:xfrm>
            <a:off x="1104120" y="1953000"/>
            <a:ext cx="8944560" cy="4193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3" name="Google Shape;933;p99"/>
          <p:cNvPicPr preferRelativeResize="0"/>
          <p:nvPr/>
        </p:nvPicPr>
        <p:blipFill rotWithShape="1">
          <a:blip r:embed="rId3">
            <a:alphaModFix/>
          </a:blip>
          <a:srcRect b="0" l="0" r="0" t="0"/>
          <a:stretch/>
        </p:blipFill>
        <p:spPr>
          <a:xfrm>
            <a:off x="2018520" y="1267560"/>
            <a:ext cx="7828560" cy="4978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8" name="Shape 938"/>
        <p:cNvGrpSpPr/>
        <p:nvPr/>
      </p:nvGrpSpPr>
      <p:grpSpPr>
        <a:xfrm>
          <a:off x="0" y="0"/>
          <a:ext cx="0" cy="0"/>
          <a:chOff x="0" y="0"/>
          <a:chExt cx="0" cy="0"/>
        </a:xfrm>
      </p:grpSpPr>
      <p:sp>
        <p:nvSpPr>
          <p:cNvPr id="939" name="Google Shape;939;p10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IF?</a:t>
            </a:r>
            <a:endParaRPr b="0" i="0" sz="4000" u="none" cap="none" strike="noStrike">
              <a:latin typeface="Arial"/>
              <a:ea typeface="Arial"/>
              <a:cs typeface="Arial"/>
              <a:sym typeface="Arial"/>
            </a:endParaRPr>
          </a:p>
        </p:txBody>
      </p:sp>
      <p:sp>
        <p:nvSpPr>
          <p:cNvPr id="940" name="Google Shape;940;p100"/>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الثلاث ورقات for Android - APK Download" id="941" name="Google Shape;941;p100"/>
          <p:cNvPicPr preferRelativeResize="0"/>
          <p:nvPr/>
        </p:nvPicPr>
        <p:blipFill rotWithShape="1">
          <a:blip r:embed="rId3">
            <a:alphaModFix/>
          </a:blip>
          <a:srcRect b="0" l="0" r="0" t="0"/>
          <a:stretch/>
        </p:blipFill>
        <p:spPr>
          <a:xfrm>
            <a:off x="3015000" y="2398320"/>
            <a:ext cx="5803560" cy="326376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6" name="Shape 946"/>
        <p:cNvGrpSpPr/>
        <p:nvPr/>
      </p:nvGrpSpPr>
      <p:grpSpPr>
        <a:xfrm>
          <a:off x="0" y="0"/>
          <a:ext cx="0" cy="0"/>
          <a:chOff x="0" y="0"/>
          <a:chExt cx="0" cy="0"/>
        </a:xfrm>
      </p:grpSpPr>
      <p:sp>
        <p:nvSpPr>
          <p:cNvPr id="947" name="Google Shape;947;p101"/>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CASSIE ADVICE</a:t>
            </a:r>
            <a:endParaRPr b="0" i="0" sz="4000" u="none" cap="none" strike="noStrike">
              <a:latin typeface="Arial"/>
              <a:ea typeface="Arial"/>
              <a:cs typeface="Arial"/>
              <a:sym typeface="Arial"/>
            </a:endParaRPr>
          </a:p>
        </p:txBody>
      </p:sp>
      <p:sp>
        <p:nvSpPr>
          <p:cNvPr id="948" name="Google Shape;948;p101"/>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101"/>
          <p:cNvPicPr preferRelativeResize="0"/>
          <p:nvPr/>
        </p:nvPicPr>
        <p:blipFill rotWithShape="1">
          <a:blip r:embed="rId3">
            <a:alphaModFix/>
          </a:blip>
          <a:srcRect b="0" l="0" r="0" t="0"/>
          <a:stretch/>
        </p:blipFill>
        <p:spPr>
          <a:xfrm>
            <a:off x="646200" y="2053080"/>
            <a:ext cx="3254400" cy="3240000"/>
          </a:xfrm>
          <a:prstGeom prst="rect">
            <a:avLst/>
          </a:prstGeom>
          <a:noFill/>
          <a:ln>
            <a:noFill/>
          </a:ln>
        </p:spPr>
      </p:pic>
      <p:pic>
        <p:nvPicPr>
          <p:cNvPr descr="If Mindfulness is Simple, What&amp;#39;s so Complicated? - Stephen Schettini" id="950" name="Google Shape;950;p101"/>
          <p:cNvPicPr preferRelativeResize="0"/>
          <p:nvPr/>
        </p:nvPicPr>
        <p:blipFill rotWithShape="1">
          <a:blip r:embed="rId4">
            <a:alphaModFix/>
          </a:blip>
          <a:srcRect b="0" l="0" r="0" t="0"/>
          <a:stretch/>
        </p:blipFill>
        <p:spPr>
          <a:xfrm>
            <a:off x="3995640" y="2053080"/>
            <a:ext cx="3160080" cy="3240000"/>
          </a:xfrm>
          <a:prstGeom prst="rect">
            <a:avLst/>
          </a:prstGeom>
          <a:noFill/>
          <a:ln>
            <a:noFill/>
          </a:ln>
        </p:spPr>
      </p:pic>
      <p:pic>
        <p:nvPicPr>
          <p:cNvPr descr="Jujutsu Kaisen Season 2 Release Date, Cast And Plot - What We Know So Far" id="951" name="Google Shape;951;p101"/>
          <p:cNvPicPr preferRelativeResize="0"/>
          <p:nvPr/>
        </p:nvPicPr>
        <p:blipFill rotWithShape="1">
          <a:blip r:embed="rId5">
            <a:alphaModFix/>
          </a:blip>
          <a:srcRect b="0" l="0" r="0" t="0"/>
          <a:stretch/>
        </p:blipFill>
        <p:spPr>
          <a:xfrm>
            <a:off x="8172000" y="2398320"/>
            <a:ext cx="3753720" cy="210132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5" name="Shape 955"/>
        <p:cNvGrpSpPr/>
        <p:nvPr/>
      </p:nvGrpSpPr>
      <p:grpSpPr>
        <a:xfrm>
          <a:off x="0" y="0"/>
          <a:ext cx="0" cy="0"/>
          <a:chOff x="0" y="0"/>
          <a:chExt cx="0" cy="0"/>
        </a:xfrm>
      </p:grpSpPr>
      <p:sp>
        <p:nvSpPr>
          <p:cNvPr id="956" name="Google Shape;956;p102"/>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0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8" name="Google Shape;958;p102"/>
          <p:cNvPicPr preferRelativeResize="0"/>
          <p:nvPr/>
        </p:nvPicPr>
        <p:blipFill rotWithShape="1">
          <a:blip r:embed="rId3">
            <a:alphaModFix/>
          </a:blip>
          <a:srcRect b="0" l="0" r="0" t="0"/>
          <a:stretch/>
        </p:blipFill>
        <p:spPr>
          <a:xfrm>
            <a:off x="2133000" y="2819160"/>
            <a:ext cx="7923600" cy="121716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3" name="Shape 963"/>
        <p:cNvGrpSpPr/>
        <p:nvPr/>
      </p:nvGrpSpPr>
      <p:grpSpPr>
        <a:xfrm>
          <a:off x="0" y="0"/>
          <a:ext cx="0" cy="0"/>
          <a:chOff x="0" y="0"/>
          <a:chExt cx="0" cy="0"/>
        </a:xfrm>
      </p:grpSpPr>
      <p:sp>
        <p:nvSpPr>
          <p:cNvPr id="964" name="Google Shape;964;p103"/>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PROBLEM </a:t>
            </a:r>
            <a:endParaRPr b="0" i="0" sz="4000" u="none" cap="none" strike="noStrike">
              <a:latin typeface="Arial"/>
              <a:ea typeface="Arial"/>
              <a:cs typeface="Arial"/>
              <a:sym typeface="Arial"/>
            </a:endParaRPr>
          </a:p>
        </p:txBody>
      </p:sp>
      <p:pic>
        <p:nvPicPr>
          <p:cNvPr id="965" name="Google Shape;965;p103"/>
          <p:cNvPicPr preferRelativeResize="0"/>
          <p:nvPr/>
        </p:nvPicPr>
        <p:blipFill rotWithShape="1">
          <a:blip r:embed="rId3">
            <a:alphaModFix/>
          </a:blip>
          <a:srcRect b="0" l="0" r="0" t="0"/>
          <a:stretch/>
        </p:blipFill>
        <p:spPr>
          <a:xfrm>
            <a:off x="2449800" y="2817000"/>
            <a:ext cx="5496480" cy="3089520"/>
          </a:xfrm>
          <a:prstGeom prst="rect">
            <a:avLst/>
          </a:prstGeom>
          <a:noFill/>
          <a:ln>
            <a:noFill/>
          </a:ln>
        </p:spPr>
      </p:pic>
      <p:sp>
        <p:nvSpPr>
          <p:cNvPr id="966" name="Google Shape;966;p103"/>
          <p:cNvSpPr/>
          <p:nvPr/>
        </p:nvSpPr>
        <p:spPr>
          <a:xfrm>
            <a:off x="9231480" y="6176520"/>
            <a:ext cx="17769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How to solve?</a:t>
            </a:r>
            <a:endParaRPr b="0" i="0" sz="1800" u="none" cap="none" strike="noStrike">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1" name="Shape 971"/>
        <p:cNvGrpSpPr/>
        <p:nvPr/>
      </p:nvGrpSpPr>
      <p:grpSpPr>
        <a:xfrm>
          <a:off x="0" y="0"/>
          <a:ext cx="0" cy="0"/>
          <a:chOff x="0" y="0"/>
          <a:chExt cx="0" cy="0"/>
        </a:xfrm>
      </p:grpSpPr>
      <p:sp>
        <p:nvSpPr>
          <p:cNvPr id="972" name="Google Shape;972;p104"/>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a:t>
            </a:r>
            <a:endParaRPr b="0" i="0" sz="4000" u="none" cap="none" strike="noStrike">
              <a:latin typeface="Arial"/>
              <a:ea typeface="Arial"/>
              <a:cs typeface="Arial"/>
              <a:sym typeface="Arial"/>
            </a:endParaRPr>
          </a:p>
        </p:txBody>
      </p:sp>
      <p:sp>
        <p:nvSpPr>
          <p:cNvPr id="973" name="Google Shape;973;p104"/>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Vandals destroy community football ground near Reading - Berkshire Live" id="974" name="Google Shape;974;p104"/>
          <p:cNvPicPr preferRelativeResize="0"/>
          <p:nvPr/>
        </p:nvPicPr>
        <p:blipFill rotWithShape="1">
          <a:blip r:embed="rId3">
            <a:alphaModFix/>
          </a:blip>
          <a:srcRect b="0" l="0" r="0" t="0"/>
          <a:stretch/>
        </p:blipFill>
        <p:spPr>
          <a:xfrm>
            <a:off x="1362960" y="1707840"/>
            <a:ext cx="4958280" cy="4538520"/>
          </a:xfrm>
          <a:prstGeom prst="rect">
            <a:avLst/>
          </a:prstGeom>
          <a:noFill/>
          <a:ln>
            <a:noFill/>
          </a:ln>
        </p:spPr>
      </p:pic>
      <p:pic>
        <p:nvPicPr>
          <p:cNvPr descr="Dark Temptation Axe ماء كولونيا - a fragrance للرجال 2013" id="975" name="Google Shape;975;p104"/>
          <p:cNvPicPr preferRelativeResize="0"/>
          <p:nvPr/>
        </p:nvPicPr>
        <p:blipFill rotWithShape="1">
          <a:blip r:embed="rId4">
            <a:alphaModFix/>
          </a:blip>
          <a:srcRect b="0" l="0" r="0" t="0"/>
          <a:stretch/>
        </p:blipFill>
        <p:spPr>
          <a:xfrm>
            <a:off x="7712280" y="1596960"/>
            <a:ext cx="3569760" cy="476028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9" name="Shape 979"/>
        <p:cNvGrpSpPr/>
        <p:nvPr/>
      </p:nvGrpSpPr>
      <p:grpSpPr>
        <a:xfrm>
          <a:off x="0" y="0"/>
          <a:ext cx="0" cy="0"/>
          <a:chOff x="0" y="0"/>
          <a:chExt cx="0" cy="0"/>
        </a:xfrm>
      </p:grpSpPr>
      <p:sp>
        <p:nvSpPr>
          <p:cNvPr id="980" name="Google Shape;980;p105"/>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PRACTICE </a:t>
            </a:r>
            <a:endParaRPr b="0" i="0" sz="4000" u="none" cap="none" strike="noStrike">
              <a:latin typeface="Arial"/>
              <a:ea typeface="Arial"/>
              <a:cs typeface="Arial"/>
              <a:sym typeface="Arial"/>
            </a:endParaRPr>
          </a:p>
        </p:txBody>
      </p:sp>
      <p:sp>
        <p:nvSpPr>
          <p:cNvPr id="981" name="Google Shape;981;p105"/>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2" name="Google Shape;982;p105"/>
          <p:cNvPicPr preferRelativeResize="0"/>
          <p:nvPr/>
        </p:nvPicPr>
        <p:blipFill rotWithShape="1">
          <a:blip r:embed="rId3">
            <a:alphaModFix/>
          </a:blip>
          <a:srcRect b="0" l="0" r="0" t="0"/>
          <a:stretch/>
        </p:blipFill>
        <p:spPr>
          <a:xfrm>
            <a:off x="1785960" y="2323800"/>
            <a:ext cx="7122600" cy="2616840"/>
          </a:xfrm>
          <a:prstGeom prst="rect">
            <a:avLst/>
          </a:prstGeom>
          <a:noFill/>
          <a:ln>
            <a:noFill/>
          </a:ln>
        </p:spPr>
      </p:pic>
      <p:sp>
        <p:nvSpPr>
          <p:cNvPr id="983" name="Google Shape;983;p105"/>
          <p:cNvSpPr/>
          <p:nvPr/>
        </p:nvSpPr>
        <p:spPr>
          <a:xfrm>
            <a:off x="7756920" y="6275880"/>
            <a:ext cx="260892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How to set goal first?</a:t>
            </a:r>
            <a:endParaRPr b="0" i="0" sz="18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418da41ad9_0_327"/>
          <p:cNvSpPr txBox="1"/>
          <p:nvPr>
            <p:ph type="title"/>
          </p:nvPr>
        </p:nvSpPr>
        <p:spPr>
          <a:xfrm>
            <a:off x="517200" y="610700"/>
            <a:ext cx="11157600" cy="914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whi git? (cont.)</a:t>
            </a:r>
            <a:endParaRPr/>
          </a:p>
        </p:txBody>
      </p:sp>
      <p:sp>
        <p:nvSpPr>
          <p:cNvPr id="167" name="Google Shape;167;g1418da41ad9_0_327"/>
          <p:cNvSpPr txBox="1"/>
          <p:nvPr>
            <p:ph idx="1" type="body"/>
          </p:nvPr>
        </p:nvSpPr>
        <p:spPr>
          <a:xfrm>
            <a:off x="517200" y="1986432"/>
            <a:ext cx="11157600" cy="41052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SzPts val="2400"/>
              <a:buChar char="-"/>
            </a:pPr>
            <a:r>
              <a:rPr lang="en-US"/>
              <a:t>get the best of both worlds </a:t>
            </a:r>
            <a:endParaRPr/>
          </a:p>
        </p:txBody>
      </p:sp>
      <p:pic>
        <p:nvPicPr>
          <p:cNvPr id="168" name="Google Shape;168;g1418da41ad9_0_327"/>
          <p:cNvPicPr preferRelativeResize="0"/>
          <p:nvPr/>
        </p:nvPicPr>
        <p:blipFill>
          <a:blip r:embed="rId3">
            <a:alphaModFix/>
          </a:blip>
          <a:stretch>
            <a:fillRect/>
          </a:stretch>
        </p:blipFill>
        <p:spPr>
          <a:xfrm>
            <a:off x="5067825" y="2407350"/>
            <a:ext cx="3810000" cy="28575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8" name="Shape 988"/>
        <p:cNvGrpSpPr/>
        <p:nvPr/>
      </p:nvGrpSpPr>
      <p:grpSpPr>
        <a:xfrm>
          <a:off x="0" y="0"/>
          <a:ext cx="0" cy="0"/>
          <a:chOff x="0" y="0"/>
          <a:chExt cx="0" cy="0"/>
        </a:xfrm>
      </p:grpSpPr>
      <p:sp>
        <p:nvSpPr>
          <p:cNvPr id="989" name="Google Shape;989;p10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a:t>
            </a:r>
            <a:endParaRPr b="0" i="0" sz="4000" u="none" cap="none" strike="noStrike">
              <a:latin typeface="Arial"/>
              <a:ea typeface="Arial"/>
              <a:cs typeface="Arial"/>
              <a:sym typeface="Arial"/>
            </a:endParaRPr>
          </a:p>
        </p:txBody>
      </p:sp>
      <p:sp>
        <p:nvSpPr>
          <p:cNvPr id="990" name="Google Shape;990;p10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lixite Blog: Should I hide my prices?" id="991" name="Google Shape;991;p106"/>
          <p:cNvPicPr preferRelativeResize="0"/>
          <p:nvPr/>
        </p:nvPicPr>
        <p:blipFill rotWithShape="1">
          <a:blip r:embed="rId3">
            <a:alphaModFix/>
          </a:blip>
          <a:srcRect b="0" l="0" r="0" t="0"/>
          <a:stretch/>
        </p:blipFill>
        <p:spPr>
          <a:xfrm>
            <a:off x="4071960" y="1445400"/>
            <a:ext cx="4255560" cy="52938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6" name="Shape 996"/>
        <p:cNvGrpSpPr/>
        <p:nvPr/>
      </p:nvGrpSpPr>
      <p:grpSpPr>
        <a:xfrm>
          <a:off x="0" y="0"/>
          <a:ext cx="0" cy="0"/>
          <a:chOff x="0" y="0"/>
          <a:chExt cx="0" cy="0"/>
        </a:xfrm>
      </p:grpSpPr>
      <p:sp>
        <p:nvSpPr>
          <p:cNvPr id="997" name="Google Shape;997;p107"/>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ORDER MATTERS </a:t>
            </a:r>
            <a:endParaRPr b="0" i="0" sz="4000" u="none" cap="none" strike="noStrike">
              <a:latin typeface="Arial"/>
              <a:ea typeface="Arial"/>
              <a:cs typeface="Arial"/>
              <a:sym typeface="Arial"/>
            </a:endParaRPr>
          </a:p>
        </p:txBody>
      </p:sp>
      <p:sp>
        <p:nvSpPr>
          <p:cNvPr id="998" name="Google Shape;998;p107"/>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Reviewing Your Budget: Needs vs Wants | MERS | Municipal Employees&amp;#39;  Retirement System of Michigan" id="999" name="Google Shape;999;p107"/>
          <p:cNvPicPr preferRelativeResize="0"/>
          <p:nvPr/>
        </p:nvPicPr>
        <p:blipFill rotWithShape="1">
          <a:blip r:embed="rId3">
            <a:alphaModFix/>
          </a:blip>
          <a:srcRect b="0" l="0" r="0" t="0"/>
          <a:stretch/>
        </p:blipFill>
        <p:spPr>
          <a:xfrm>
            <a:off x="3136680" y="2967480"/>
            <a:ext cx="5205960" cy="256932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4" name="Shape 1004"/>
        <p:cNvGrpSpPr/>
        <p:nvPr/>
      </p:nvGrpSpPr>
      <p:grpSpPr>
        <a:xfrm>
          <a:off x="0" y="0"/>
          <a:ext cx="0" cy="0"/>
          <a:chOff x="0" y="0"/>
          <a:chExt cx="0" cy="0"/>
        </a:xfrm>
      </p:grpSpPr>
      <p:sp>
        <p:nvSpPr>
          <p:cNvPr id="1005" name="Google Shape;1005;p10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PRACTICE YOUR DATA DRIVEN MUSCLE</a:t>
            </a:r>
            <a:endParaRPr b="0" i="0" sz="4000" u="none" cap="none" strike="noStrike">
              <a:latin typeface="Arial"/>
              <a:ea typeface="Arial"/>
              <a:cs typeface="Arial"/>
              <a:sym typeface="Arial"/>
            </a:endParaRPr>
          </a:p>
        </p:txBody>
      </p:sp>
      <p:sp>
        <p:nvSpPr>
          <p:cNvPr id="1006" name="Google Shape;1006;p108"/>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trong biceps gym symbol isolate cartoon Vector Image" id="1007" name="Google Shape;1007;p108"/>
          <p:cNvPicPr preferRelativeResize="0"/>
          <p:nvPr/>
        </p:nvPicPr>
        <p:blipFill rotWithShape="1">
          <a:blip r:embed="rId3">
            <a:alphaModFix/>
          </a:blip>
          <a:srcRect b="0" l="0" r="0" t="0"/>
          <a:stretch/>
        </p:blipFill>
        <p:spPr>
          <a:xfrm>
            <a:off x="2812320" y="2173680"/>
            <a:ext cx="5234760" cy="446796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2" name="Shape 1012"/>
        <p:cNvGrpSpPr/>
        <p:nvPr/>
      </p:nvGrpSpPr>
      <p:grpSpPr>
        <a:xfrm>
          <a:off x="0" y="0"/>
          <a:ext cx="0" cy="0"/>
          <a:chOff x="0" y="0"/>
          <a:chExt cx="0" cy="0"/>
        </a:xfrm>
      </p:grpSpPr>
      <p:sp>
        <p:nvSpPr>
          <p:cNvPr id="1013" name="Google Shape;1013;p10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NEGOTIATION 101 </a:t>
            </a:r>
            <a:endParaRPr b="0" i="0" sz="4000" u="none" cap="none" strike="noStrike">
              <a:latin typeface="Arial"/>
              <a:ea typeface="Arial"/>
              <a:cs typeface="Arial"/>
              <a:sym typeface="Arial"/>
            </a:endParaRPr>
          </a:p>
        </p:txBody>
      </p:sp>
      <p:sp>
        <p:nvSpPr>
          <p:cNvPr id="1014" name="Google Shape;1014;p10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5" name="Google Shape;1015;p109"/>
          <p:cNvPicPr preferRelativeResize="0"/>
          <p:nvPr/>
        </p:nvPicPr>
        <p:blipFill rotWithShape="1">
          <a:blip r:embed="rId3">
            <a:alphaModFix/>
          </a:blip>
          <a:srcRect b="0" l="0" r="0" t="0"/>
          <a:stretch/>
        </p:blipFill>
        <p:spPr>
          <a:xfrm>
            <a:off x="2310840" y="1853280"/>
            <a:ext cx="6528960" cy="464616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9" name="Shape 1019"/>
        <p:cNvGrpSpPr/>
        <p:nvPr/>
      </p:nvGrpSpPr>
      <p:grpSpPr>
        <a:xfrm>
          <a:off x="0" y="0"/>
          <a:ext cx="0" cy="0"/>
          <a:chOff x="0" y="0"/>
          <a:chExt cx="0" cy="0"/>
        </a:xfrm>
      </p:grpSpPr>
      <p:sp>
        <p:nvSpPr>
          <p:cNvPr id="1020" name="Google Shape;1020;p110"/>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0"/>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2" name="Google Shape;1022;p110"/>
          <p:cNvPicPr preferRelativeResize="0"/>
          <p:nvPr/>
        </p:nvPicPr>
        <p:blipFill rotWithShape="1">
          <a:blip r:embed="rId3">
            <a:alphaModFix/>
          </a:blip>
          <a:srcRect b="0" l="0" r="0" t="0"/>
          <a:stretch/>
        </p:blipFill>
        <p:spPr>
          <a:xfrm>
            <a:off x="1242360" y="1258560"/>
            <a:ext cx="6360840" cy="5331960"/>
          </a:xfrm>
          <a:prstGeom prst="rect">
            <a:avLst/>
          </a:prstGeom>
          <a:noFill/>
          <a:ln>
            <a:noFill/>
          </a:ln>
        </p:spPr>
      </p:pic>
      <p:sp>
        <p:nvSpPr>
          <p:cNvPr id="1023" name="Google Shape;1023;p110"/>
          <p:cNvSpPr/>
          <p:nvPr/>
        </p:nvSpPr>
        <p:spPr>
          <a:xfrm>
            <a:off x="8173440" y="6263280"/>
            <a:ext cx="206784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What if I didn’t ?</a:t>
            </a:r>
            <a:endParaRPr b="0" i="0" sz="1800" u="none" cap="none" strike="noStrike">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8" name="Shape 1028"/>
        <p:cNvGrpSpPr/>
        <p:nvPr/>
      </p:nvGrpSpPr>
      <p:grpSpPr>
        <a:xfrm>
          <a:off x="0" y="0"/>
          <a:ext cx="0" cy="0"/>
          <a:chOff x="0" y="0"/>
          <a:chExt cx="0" cy="0"/>
        </a:xfrm>
      </p:grpSpPr>
      <p:sp>
        <p:nvSpPr>
          <p:cNvPr id="1029" name="Google Shape;1029;p111"/>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11"/>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 have no idea what i&amp;#39;m doing pLEASE HELP! - I have no idea little girl |  Meme Generator" id="1031" name="Google Shape;1031;p111"/>
          <p:cNvPicPr preferRelativeResize="0"/>
          <p:nvPr/>
        </p:nvPicPr>
        <p:blipFill rotWithShape="1">
          <a:blip r:embed="rId3">
            <a:alphaModFix/>
          </a:blip>
          <a:srcRect b="0" l="0" r="0" t="0"/>
          <a:stretch/>
        </p:blipFill>
        <p:spPr>
          <a:xfrm>
            <a:off x="7304400" y="2486520"/>
            <a:ext cx="3319200" cy="3671640"/>
          </a:xfrm>
          <a:prstGeom prst="rect">
            <a:avLst/>
          </a:prstGeom>
          <a:noFill/>
          <a:ln>
            <a:noFill/>
          </a:ln>
        </p:spPr>
      </p:pic>
      <p:pic>
        <p:nvPicPr>
          <p:cNvPr id="1032" name="Google Shape;1032;p111"/>
          <p:cNvPicPr preferRelativeResize="0"/>
          <p:nvPr/>
        </p:nvPicPr>
        <p:blipFill rotWithShape="1">
          <a:blip r:embed="rId4">
            <a:alphaModFix/>
          </a:blip>
          <a:srcRect b="0" l="0" r="0" t="0"/>
          <a:stretch/>
        </p:blipFill>
        <p:spPr>
          <a:xfrm>
            <a:off x="1299600" y="2486520"/>
            <a:ext cx="4274640" cy="367164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7" name="Shape 1037"/>
        <p:cNvGrpSpPr/>
        <p:nvPr/>
      </p:nvGrpSpPr>
      <p:grpSpPr>
        <a:xfrm>
          <a:off x="0" y="0"/>
          <a:ext cx="0" cy="0"/>
          <a:chOff x="0" y="0"/>
          <a:chExt cx="0" cy="0"/>
        </a:xfrm>
      </p:grpSpPr>
      <p:sp>
        <p:nvSpPr>
          <p:cNvPr id="1038" name="Google Shape;1038;p112"/>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APPLY FOR A JOB </a:t>
            </a:r>
            <a:endParaRPr b="0" i="0" sz="4000" u="none" cap="none" strike="noStrike">
              <a:latin typeface="Arial"/>
              <a:ea typeface="Arial"/>
              <a:cs typeface="Arial"/>
              <a:sym typeface="Arial"/>
            </a:endParaRPr>
          </a:p>
        </p:txBody>
      </p:sp>
      <p:sp>
        <p:nvSpPr>
          <p:cNvPr id="1039" name="Google Shape;1039;p11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0" name="Google Shape;1040;p112"/>
          <p:cNvPicPr preferRelativeResize="0"/>
          <p:nvPr/>
        </p:nvPicPr>
        <p:blipFill rotWithShape="1">
          <a:blip r:embed="rId3">
            <a:alphaModFix/>
          </a:blip>
          <a:srcRect b="0" l="0" r="0" t="0"/>
          <a:stretch/>
        </p:blipFill>
        <p:spPr>
          <a:xfrm>
            <a:off x="646200" y="3617280"/>
            <a:ext cx="3189240" cy="1064880"/>
          </a:xfrm>
          <a:prstGeom prst="rect">
            <a:avLst/>
          </a:prstGeom>
          <a:noFill/>
          <a:ln>
            <a:noFill/>
          </a:ln>
        </p:spPr>
      </p:pic>
      <p:pic>
        <p:nvPicPr>
          <p:cNvPr id="1041" name="Google Shape;1041;p112"/>
          <p:cNvPicPr preferRelativeResize="0"/>
          <p:nvPr/>
        </p:nvPicPr>
        <p:blipFill rotWithShape="1">
          <a:blip r:embed="rId4">
            <a:alphaModFix/>
          </a:blip>
          <a:srcRect b="0" l="0" r="0" t="0"/>
          <a:stretch/>
        </p:blipFill>
        <p:spPr>
          <a:xfrm>
            <a:off x="7177320" y="2433240"/>
            <a:ext cx="2665440" cy="263268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6" name="Shape 1046"/>
        <p:cNvGrpSpPr/>
        <p:nvPr/>
      </p:nvGrpSpPr>
      <p:grpSpPr>
        <a:xfrm>
          <a:off x="0" y="0"/>
          <a:ext cx="0" cy="0"/>
          <a:chOff x="0" y="0"/>
          <a:chExt cx="0" cy="0"/>
        </a:xfrm>
      </p:grpSpPr>
      <p:sp>
        <p:nvSpPr>
          <p:cNvPr id="1047" name="Google Shape;1047;p113"/>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3"/>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9" name="Google Shape;1049;p113"/>
          <p:cNvPicPr preferRelativeResize="0"/>
          <p:nvPr/>
        </p:nvPicPr>
        <p:blipFill rotWithShape="1">
          <a:blip r:embed="rId3">
            <a:alphaModFix/>
          </a:blip>
          <a:srcRect b="0" l="0" r="0" t="0"/>
          <a:stretch/>
        </p:blipFill>
        <p:spPr>
          <a:xfrm>
            <a:off x="837720" y="2053080"/>
            <a:ext cx="10549080" cy="3260520"/>
          </a:xfrm>
          <a:prstGeom prst="rect">
            <a:avLst/>
          </a:prstGeom>
          <a:noFill/>
          <a:ln>
            <a:noFill/>
          </a:ln>
        </p:spPr>
      </p:pic>
      <p:pic>
        <p:nvPicPr>
          <p:cNvPr id="1050" name="Google Shape;1050;p113"/>
          <p:cNvPicPr preferRelativeResize="0"/>
          <p:nvPr/>
        </p:nvPicPr>
        <p:blipFill rotWithShape="1">
          <a:blip r:embed="rId4">
            <a:alphaModFix/>
          </a:blip>
          <a:srcRect b="0" l="0" r="0" t="0"/>
          <a:stretch/>
        </p:blipFill>
        <p:spPr>
          <a:xfrm>
            <a:off x="8816760" y="5515200"/>
            <a:ext cx="2570040" cy="98856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4" name="Shape 1054"/>
        <p:cNvGrpSpPr/>
        <p:nvPr/>
      </p:nvGrpSpPr>
      <p:grpSpPr>
        <a:xfrm>
          <a:off x="0" y="0"/>
          <a:ext cx="0" cy="0"/>
          <a:chOff x="0" y="0"/>
          <a:chExt cx="0" cy="0"/>
        </a:xfrm>
      </p:grpSpPr>
      <p:sp>
        <p:nvSpPr>
          <p:cNvPr id="1055" name="Google Shape;1055;p115"/>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PANDAS </a:t>
            </a:r>
            <a:endParaRPr b="0" i="0" sz="4000" u="none" cap="none" strike="noStrike">
              <a:latin typeface="Arial"/>
              <a:ea typeface="Arial"/>
              <a:cs typeface="Arial"/>
              <a:sym typeface="Arial"/>
            </a:endParaRPr>
          </a:p>
        </p:txBody>
      </p:sp>
      <p:sp>
        <p:nvSpPr>
          <p:cNvPr id="1056" name="Google Shape;1056;p115"/>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2200" u="none" cap="none" strike="noStrike">
                <a:solidFill>
                  <a:srgbClr val="FFFFFF"/>
                </a:solidFill>
                <a:latin typeface="Corbel"/>
                <a:ea typeface="Corbel"/>
                <a:cs typeface="Corbel"/>
                <a:sym typeface="Corbel"/>
              </a:rPr>
              <a:t>Axis</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Minimally sufficient pandas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plotting</a:t>
            </a:r>
            <a:endParaRPr b="0" i="0" sz="2200" u="none" cap="none" strike="noStrike">
              <a:latin typeface="Arial"/>
              <a:ea typeface="Arial"/>
              <a:cs typeface="Arial"/>
              <a:sym typeface="Arial"/>
            </a:endParaRPr>
          </a:p>
        </p:txBody>
      </p:sp>
      <p:pic>
        <p:nvPicPr>
          <p:cNvPr id="1057" name="Google Shape;1057;p115"/>
          <p:cNvPicPr preferRelativeResize="0"/>
          <p:nvPr/>
        </p:nvPicPr>
        <p:blipFill rotWithShape="1">
          <a:blip r:embed="rId3">
            <a:alphaModFix/>
          </a:blip>
          <a:srcRect b="0" l="0" r="0" t="0"/>
          <a:stretch/>
        </p:blipFill>
        <p:spPr>
          <a:xfrm>
            <a:off x="5361840" y="2356920"/>
            <a:ext cx="5280840" cy="351324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1" name="Shape 1061"/>
        <p:cNvGrpSpPr/>
        <p:nvPr/>
      </p:nvGrpSpPr>
      <p:grpSpPr>
        <a:xfrm>
          <a:off x="0" y="0"/>
          <a:ext cx="0" cy="0"/>
          <a:chOff x="0" y="0"/>
          <a:chExt cx="0" cy="0"/>
        </a:xfrm>
      </p:grpSpPr>
      <p:sp>
        <p:nvSpPr>
          <p:cNvPr id="1062" name="Google Shape;1062;p11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AXIS</a:t>
            </a:r>
            <a:endParaRPr b="0" i="0" sz="4000" u="none" cap="none" strike="noStrike">
              <a:latin typeface="Arial"/>
              <a:ea typeface="Arial"/>
              <a:cs typeface="Arial"/>
              <a:sym typeface="Arial"/>
            </a:endParaRPr>
          </a:p>
        </p:txBody>
      </p:sp>
      <p:sp>
        <p:nvSpPr>
          <p:cNvPr id="1063" name="Google Shape;1063;p11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erson holding white iphone 5 c" id="1064" name="Google Shape;1064;p116"/>
          <p:cNvPicPr preferRelativeResize="0"/>
          <p:nvPr/>
        </p:nvPicPr>
        <p:blipFill rotWithShape="1">
          <a:blip r:embed="rId3">
            <a:alphaModFix/>
          </a:blip>
          <a:srcRect b="0" l="0" r="0" t="0"/>
          <a:stretch/>
        </p:blipFill>
        <p:spPr>
          <a:xfrm>
            <a:off x="3709440" y="1153080"/>
            <a:ext cx="4907520" cy="4982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418da41ad9_0_334"/>
          <p:cNvSpPr txBox="1"/>
          <p:nvPr>
            <p:ph type="title"/>
          </p:nvPr>
        </p:nvSpPr>
        <p:spPr>
          <a:xfrm>
            <a:off x="517200" y="610700"/>
            <a:ext cx="11157600" cy="914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t/>
            </a:r>
            <a:endParaRPr/>
          </a:p>
        </p:txBody>
      </p:sp>
      <p:sp>
        <p:nvSpPr>
          <p:cNvPr id="175" name="Google Shape;175;g1418da41ad9_0_334"/>
          <p:cNvSpPr txBox="1"/>
          <p:nvPr>
            <p:ph idx="1" type="body"/>
          </p:nvPr>
        </p:nvSpPr>
        <p:spPr>
          <a:xfrm>
            <a:off x="517200" y="1986432"/>
            <a:ext cx="11157600" cy="410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Multiple versions</a:t>
            </a:r>
            <a:endParaRPr/>
          </a:p>
          <a:p>
            <a:pPr indent="0" lvl="0" marL="0" rtl="0" algn="l">
              <a:spcBef>
                <a:spcPts val="1600"/>
              </a:spcBef>
              <a:spcAft>
                <a:spcPts val="0"/>
              </a:spcAft>
              <a:buNone/>
            </a:pPr>
            <a:r>
              <a:rPr lang="en-US"/>
              <a:t>Rescue </a:t>
            </a:r>
            <a:endParaRPr/>
          </a:p>
          <a:p>
            <a:pPr indent="0" lvl="0" marL="0" rtl="0" algn="l">
              <a:spcBef>
                <a:spcPts val="1600"/>
              </a:spcBef>
              <a:spcAft>
                <a:spcPts val="0"/>
              </a:spcAft>
              <a:buNone/>
            </a:pPr>
            <a:r>
              <a:rPr lang="en-US"/>
              <a:t>parallel universe </a:t>
            </a:r>
            <a:endParaRPr/>
          </a:p>
          <a:p>
            <a:pPr indent="0" lvl="0" marL="0" rtl="0" algn="l">
              <a:spcBef>
                <a:spcPts val="1600"/>
              </a:spcBef>
              <a:spcAft>
                <a:spcPts val="1600"/>
              </a:spcAft>
              <a:buNone/>
            </a:pPr>
            <a:r>
              <a:rPr lang="en-US"/>
              <a:t>collaboration </a:t>
            </a:r>
            <a:endParaRPr/>
          </a:p>
        </p:txBody>
      </p:sp>
      <p:pic>
        <p:nvPicPr>
          <p:cNvPr id="176" name="Google Shape;176;g1418da41ad9_0_334"/>
          <p:cNvPicPr preferRelativeResize="0"/>
          <p:nvPr/>
        </p:nvPicPr>
        <p:blipFill>
          <a:blip r:embed="rId3">
            <a:alphaModFix/>
          </a:blip>
          <a:stretch>
            <a:fillRect/>
          </a:stretch>
        </p:blipFill>
        <p:spPr>
          <a:xfrm>
            <a:off x="3632550" y="610700"/>
            <a:ext cx="8425824" cy="3713726"/>
          </a:xfrm>
          <a:prstGeom prst="rect">
            <a:avLst/>
          </a:prstGeom>
          <a:noFill/>
          <a:ln>
            <a:noFill/>
          </a:ln>
        </p:spPr>
      </p:pic>
      <p:pic>
        <p:nvPicPr>
          <p:cNvPr id="177" name="Google Shape;177;g1418da41ad9_0_334"/>
          <p:cNvPicPr preferRelativeResize="0"/>
          <p:nvPr/>
        </p:nvPicPr>
        <p:blipFill>
          <a:blip r:embed="rId4">
            <a:alphaModFix/>
          </a:blip>
          <a:stretch>
            <a:fillRect/>
          </a:stretch>
        </p:blipFill>
        <p:spPr>
          <a:xfrm>
            <a:off x="291950" y="5041725"/>
            <a:ext cx="3940476" cy="1534450"/>
          </a:xfrm>
          <a:prstGeom prst="rect">
            <a:avLst/>
          </a:prstGeom>
          <a:noFill/>
          <a:ln>
            <a:noFill/>
          </a:ln>
        </p:spPr>
      </p:pic>
      <p:pic>
        <p:nvPicPr>
          <p:cNvPr id="178" name="Google Shape;178;g1418da41ad9_0_334"/>
          <p:cNvPicPr preferRelativeResize="0"/>
          <p:nvPr/>
        </p:nvPicPr>
        <p:blipFill>
          <a:blip r:embed="rId5">
            <a:alphaModFix/>
          </a:blip>
          <a:stretch>
            <a:fillRect/>
          </a:stretch>
        </p:blipFill>
        <p:spPr>
          <a:xfrm>
            <a:off x="4732032" y="5041725"/>
            <a:ext cx="2727930" cy="1534450"/>
          </a:xfrm>
          <a:prstGeom prst="rect">
            <a:avLst/>
          </a:prstGeom>
          <a:noFill/>
          <a:ln>
            <a:noFill/>
          </a:ln>
        </p:spPr>
      </p:pic>
      <p:pic>
        <p:nvPicPr>
          <p:cNvPr id="179" name="Google Shape;179;g1418da41ad9_0_334"/>
          <p:cNvPicPr preferRelativeResize="0"/>
          <p:nvPr/>
        </p:nvPicPr>
        <p:blipFill>
          <a:blip r:embed="rId6">
            <a:alphaModFix/>
          </a:blip>
          <a:stretch>
            <a:fillRect/>
          </a:stretch>
        </p:blipFill>
        <p:spPr>
          <a:xfrm>
            <a:off x="8878125" y="4900813"/>
            <a:ext cx="2421700" cy="18162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9" name="Shape 1069"/>
        <p:cNvGrpSpPr/>
        <p:nvPr/>
      </p:nvGrpSpPr>
      <p:grpSpPr>
        <a:xfrm>
          <a:off x="0" y="0"/>
          <a:ext cx="0" cy="0"/>
          <a:chOff x="0" y="0"/>
          <a:chExt cx="0" cy="0"/>
        </a:xfrm>
      </p:grpSpPr>
      <p:sp>
        <p:nvSpPr>
          <p:cNvPr id="1070" name="Google Shape;1070;p117"/>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7"/>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2200" u="none" cap="none" strike="noStrike">
                <a:solidFill>
                  <a:srgbClr val="FFFFFF"/>
                </a:solidFill>
                <a:latin typeface="Corbel"/>
                <a:ea typeface="Corbel"/>
                <a:cs typeface="Corbel"/>
                <a:sym typeface="Corbel"/>
              </a:rPr>
              <a:t>Axis = 0</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Axis = 1</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Axis = ‘rows’</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Axis = ‘index’</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Axis = ‘columns’</a:t>
            </a:r>
            <a:endParaRPr b="0" i="0" sz="2200" u="none" cap="none" strike="noStrike">
              <a:latin typeface="Arial"/>
              <a:ea typeface="Arial"/>
              <a:cs typeface="Arial"/>
              <a:sym typeface="Arial"/>
            </a:endParaRPr>
          </a:p>
        </p:txBody>
      </p:sp>
      <p:pic>
        <p:nvPicPr>
          <p:cNvPr descr="i meme it on Twitter: &quot;يعني انت مش شايف ان صحبك اللي غلطان انا :… &quot;" id="1072" name="Google Shape;1072;p117"/>
          <p:cNvPicPr preferRelativeResize="0"/>
          <p:nvPr/>
        </p:nvPicPr>
        <p:blipFill rotWithShape="1">
          <a:blip r:embed="rId3">
            <a:alphaModFix/>
          </a:blip>
          <a:srcRect b="0" l="0" r="0" t="0"/>
          <a:stretch/>
        </p:blipFill>
        <p:spPr>
          <a:xfrm>
            <a:off x="4468680" y="2053080"/>
            <a:ext cx="6855840" cy="337932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7" name="Shape 1077"/>
        <p:cNvGrpSpPr/>
        <p:nvPr/>
      </p:nvGrpSpPr>
      <p:grpSpPr>
        <a:xfrm>
          <a:off x="0" y="0"/>
          <a:ext cx="0" cy="0"/>
          <a:chOff x="0" y="0"/>
          <a:chExt cx="0" cy="0"/>
        </a:xfrm>
      </p:grpSpPr>
      <p:sp>
        <p:nvSpPr>
          <p:cNvPr id="1078" name="Google Shape;1078;p11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SERIES</a:t>
            </a:r>
            <a:endParaRPr b="0" i="0" sz="4000" u="none" cap="none" strike="noStrike">
              <a:latin typeface="Arial"/>
              <a:ea typeface="Arial"/>
              <a:cs typeface="Arial"/>
              <a:sym typeface="Arial"/>
            </a:endParaRPr>
          </a:p>
        </p:txBody>
      </p:sp>
      <p:sp>
        <p:nvSpPr>
          <p:cNvPr id="1079" name="Google Shape;1079;p118"/>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0" name="Google Shape;1080;p118"/>
          <p:cNvPicPr preferRelativeResize="0"/>
          <p:nvPr/>
        </p:nvPicPr>
        <p:blipFill rotWithShape="1">
          <a:blip r:embed="rId3">
            <a:alphaModFix/>
          </a:blip>
          <a:srcRect b="0" l="0" r="0" t="0"/>
          <a:stretch/>
        </p:blipFill>
        <p:spPr>
          <a:xfrm>
            <a:off x="1665360" y="2097000"/>
            <a:ext cx="8614080" cy="403344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5" name="Shape 1085"/>
        <p:cNvGrpSpPr/>
        <p:nvPr/>
      </p:nvGrpSpPr>
      <p:grpSpPr>
        <a:xfrm>
          <a:off x="0" y="0"/>
          <a:ext cx="0" cy="0"/>
          <a:chOff x="0" y="0"/>
          <a:chExt cx="0" cy="0"/>
        </a:xfrm>
      </p:grpSpPr>
      <p:sp>
        <p:nvSpPr>
          <p:cNvPr id="1086" name="Google Shape;1086;p11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DATAFRAME</a:t>
            </a:r>
            <a:endParaRPr b="0" i="0" sz="4000" u="none" cap="none" strike="noStrike">
              <a:latin typeface="Arial"/>
              <a:ea typeface="Arial"/>
              <a:cs typeface="Arial"/>
              <a:sym typeface="Arial"/>
            </a:endParaRPr>
          </a:p>
        </p:txBody>
      </p:sp>
      <p:sp>
        <p:nvSpPr>
          <p:cNvPr id="1087" name="Google Shape;1087;p11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8" name="Google Shape;1088;p119"/>
          <p:cNvPicPr preferRelativeResize="0"/>
          <p:nvPr/>
        </p:nvPicPr>
        <p:blipFill rotWithShape="1">
          <a:blip r:embed="rId3">
            <a:alphaModFix/>
          </a:blip>
          <a:srcRect b="0" l="0" r="0" t="0"/>
          <a:stretch/>
        </p:blipFill>
        <p:spPr>
          <a:xfrm>
            <a:off x="646200" y="1878480"/>
            <a:ext cx="8828640" cy="454176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2" name="Shape 1092"/>
        <p:cNvGrpSpPr/>
        <p:nvPr/>
      </p:nvGrpSpPr>
      <p:grpSpPr>
        <a:xfrm>
          <a:off x="0" y="0"/>
          <a:ext cx="0" cy="0"/>
          <a:chOff x="0" y="0"/>
          <a:chExt cx="0" cy="0"/>
        </a:xfrm>
      </p:grpSpPr>
      <p:sp>
        <p:nvSpPr>
          <p:cNvPr id="1093" name="Google Shape;1093;p12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WHAT’S THE OUTPUT? </a:t>
            </a:r>
            <a:endParaRPr b="0" i="0" sz="4000" u="none" cap="none" strike="noStrike">
              <a:latin typeface="Arial"/>
              <a:ea typeface="Arial"/>
              <a:cs typeface="Arial"/>
              <a:sym typeface="Arial"/>
            </a:endParaRPr>
          </a:p>
        </p:txBody>
      </p:sp>
      <p:sp>
        <p:nvSpPr>
          <p:cNvPr id="1094" name="Google Shape;1094;p120"/>
          <p:cNvSpPr/>
          <p:nvPr/>
        </p:nvSpPr>
        <p:spPr>
          <a:xfrm>
            <a:off x="1205280" y="2011680"/>
            <a:ext cx="47527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20"/>
          <p:cNvSpPr/>
          <p:nvPr/>
        </p:nvSpPr>
        <p:spPr>
          <a:xfrm>
            <a:off x="6230520" y="2011680"/>
            <a:ext cx="47527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6" name="Google Shape;1096;p120"/>
          <p:cNvPicPr preferRelativeResize="0"/>
          <p:nvPr/>
        </p:nvPicPr>
        <p:blipFill rotWithShape="1">
          <a:blip r:embed="rId3">
            <a:alphaModFix/>
          </a:blip>
          <a:srcRect b="0" l="0" r="0" t="0"/>
          <a:stretch/>
        </p:blipFill>
        <p:spPr>
          <a:xfrm>
            <a:off x="141480" y="2616120"/>
            <a:ext cx="5356080" cy="756000"/>
          </a:xfrm>
          <a:prstGeom prst="rect">
            <a:avLst/>
          </a:prstGeom>
          <a:noFill/>
          <a:ln>
            <a:noFill/>
          </a:ln>
        </p:spPr>
      </p:pic>
      <p:pic>
        <p:nvPicPr>
          <p:cNvPr id="1097" name="Google Shape;1097;p120"/>
          <p:cNvPicPr preferRelativeResize="0"/>
          <p:nvPr/>
        </p:nvPicPr>
        <p:blipFill rotWithShape="1">
          <a:blip r:embed="rId4">
            <a:alphaModFix/>
          </a:blip>
          <a:srcRect b="0" l="0" r="0" t="0"/>
          <a:stretch/>
        </p:blipFill>
        <p:spPr>
          <a:xfrm>
            <a:off x="5977080" y="2616120"/>
            <a:ext cx="5905440" cy="7560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1" name="Shape 1101"/>
        <p:cNvGrpSpPr/>
        <p:nvPr/>
      </p:nvGrpSpPr>
      <p:grpSpPr>
        <a:xfrm>
          <a:off x="0" y="0"/>
          <a:ext cx="0" cy="0"/>
          <a:chOff x="0" y="0"/>
          <a:chExt cx="0" cy="0"/>
        </a:xfrm>
      </p:grpSpPr>
      <p:sp>
        <p:nvSpPr>
          <p:cNvPr id="1102" name="Google Shape;1102;p121"/>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NO DIFFERENCE [SINGLE AXIS]</a:t>
            </a:r>
            <a:endParaRPr b="0" i="0" sz="4000" u="none" cap="none" strike="noStrike">
              <a:latin typeface="Arial"/>
              <a:ea typeface="Arial"/>
              <a:cs typeface="Arial"/>
              <a:sym typeface="Arial"/>
            </a:endParaRPr>
          </a:p>
        </p:txBody>
      </p:sp>
      <p:sp>
        <p:nvSpPr>
          <p:cNvPr id="1103" name="Google Shape;1103;p121"/>
          <p:cNvSpPr/>
          <p:nvPr/>
        </p:nvSpPr>
        <p:spPr>
          <a:xfrm>
            <a:off x="1205280" y="2011680"/>
            <a:ext cx="47527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21"/>
          <p:cNvSpPr/>
          <p:nvPr/>
        </p:nvSpPr>
        <p:spPr>
          <a:xfrm>
            <a:off x="6230520" y="2011680"/>
            <a:ext cx="47527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5" name="Google Shape;1105;p121"/>
          <p:cNvPicPr preferRelativeResize="0"/>
          <p:nvPr/>
        </p:nvPicPr>
        <p:blipFill rotWithShape="1">
          <a:blip r:embed="rId3">
            <a:alphaModFix/>
          </a:blip>
          <a:srcRect b="0" l="0" r="0" t="0"/>
          <a:stretch/>
        </p:blipFill>
        <p:spPr>
          <a:xfrm>
            <a:off x="141480" y="2616120"/>
            <a:ext cx="5356080" cy="756000"/>
          </a:xfrm>
          <a:prstGeom prst="rect">
            <a:avLst/>
          </a:prstGeom>
          <a:noFill/>
          <a:ln>
            <a:noFill/>
          </a:ln>
        </p:spPr>
      </p:pic>
      <p:pic>
        <p:nvPicPr>
          <p:cNvPr id="1106" name="Google Shape;1106;p121"/>
          <p:cNvPicPr preferRelativeResize="0"/>
          <p:nvPr/>
        </p:nvPicPr>
        <p:blipFill rotWithShape="1">
          <a:blip r:embed="rId4">
            <a:alphaModFix/>
          </a:blip>
          <a:srcRect b="0" l="0" r="0" t="0"/>
          <a:stretch/>
        </p:blipFill>
        <p:spPr>
          <a:xfrm>
            <a:off x="5977080" y="2616120"/>
            <a:ext cx="5905440" cy="756000"/>
          </a:xfrm>
          <a:prstGeom prst="rect">
            <a:avLst/>
          </a:prstGeom>
          <a:noFill/>
          <a:ln>
            <a:noFill/>
          </a:ln>
        </p:spPr>
      </p:pic>
      <p:pic>
        <p:nvPicPr>
          <p:cNvPr id="1107" name="Google Shape;1107;p121"/>
          <p:cNvPicPr preferRelativeResize="0"/>
          <p:nvPr/>
        </p:nvPicPr>
        <p:blipFill rotWithShape="1">
          <a:blip r:embed="rId5">
            <a:alphaModFix/>
          </a:blip>
          <a:srcRect b="0" l="0" r="0" t="0"/>
          <a:stretch/>
        </p:blipFill>
        <p:spPr>
          <a:xfrm>
            <a:off x="705600" y="4261320"/>
            <a:ext cx="2828520" cy="1103040"/>
          </a:xfrm>
          <a:prstGeom prst="rect">
            <a:avLst/>
          </a:prstGeom>
          <a:noFill/>
          <a:ln>
            <a:noFill/>
          </a:ln>
        </p:spPr>
      </p:pic>
      <p:pic>
        <p:nvPicPr>
          <p:cNvPr id="1108" name="Google Shape;1108;p121"/>
          <p:cNvPicPr preferRelativeResize="0"/>
          <p:nvPr/>
        </p:nvPicPr>
        <p:blipFill rotWithShape="1">
          <a:blip r:embed="rId5">
            <a:alphaModFix/>
          </a:blip>
          <a:srcRect b="0" l="0" r="0" t="0"/>
          <a:stretch/>
        </p:blipFill>
        <p:spPr>
          <a:xfrm>
            <a:off x="7852680" y="4261320"/>
            <a:ext cx="2828520" cy="110304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2" name="Shape 1112"/>
        <p:cNvGrpSpPr/>
        <p:nvPr/>
      </p:nvGrpSpPr>
      <p:grpSpPr>
        <a:xfrm>
          <a:off x="0" y="0"/>
          <a:ext cx="0" cy="0"/>
          <a:chOff x="0" y="0"/>
          <a:chExt cx="0" cy="0"/>
        </a:xfrm>
      </p:grpSpPr>
      <p:sp>
        <p:nvSpPr>
          <p:cNvPr id="1113" name="Google Shape;1113;p122"/>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WHAT’S THE OUTPUT?</a:t>
            </a:r>
            <a:endParaRPr b="0" i="0" sz="4000" u="none" cap="none" strike="noStrike">
              <a:latin typeface="Arial"/>
              <a:ea typeface="Arial"/>
              <a:cs typeface="Arial"/>
              <a:sym typeface="Arial"/>
            </a:endParaRPr>
          </a:p>
        </p:txBody>
      </p:sp>
      <p:sp>
        <p:nvSpPr>
          <p:cNvPr id="1114" name="Google Shape;1114;p122"/>
          <p:cNvSpPr/>
          <p:nvPr/>
        </p:nvSpPr>
        <p:spPr>
          <a:xfrm>
            <a:off x="120708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22"/>
          <p:cNvSpPr/>
          <p:nvPr/>
        </p:nvSpPr>
        <p:spPr>
          <a:xfrm>
            <a:off x="120708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22"/>
          <p:cNvSpPr/>
          <p:nvPr/>
        </p:nvSpPr>
        <p:spPr>
          <a:xfrm>
            <a:off x="623124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22"/>
          <p:cNvSpPr/>
          <p:nvPr/>
        </p:nvSpPr>
        <p:spPr>
          <a:xfrm>
            <a:off x="623124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8" name="Google Shape;1118;p122"/>
          <p:cNvPicPr preferRelativeResize="0"/>
          <p:nvPr/>
        </p:nvPicPr>
        <p:blipFill rotWithShape="1">
          <a:blip r:embed="rId3">
            <a:alphaModFix/>
          </a:blip>
          <a:srcRect b="0" l="0" r="0" t="0"/>
          <a:stretch/>
        </p:blipFill>
        <p:spPr>
          <a:xfrm>
            <a:off x="1301400" y="2641680"/>
            <a:ext cx="2848320" cy="3530160"/>
          </a:xfrm>
          <a:prstGeom prst="rect">
            <a:avLst/>
          </a:prstGeom>
          <a:noFill/>
          <a:ln>
            <a:noFill/>
          </a:ln>
        </p:spPr>
      </p:pic>
      <p:pic>
        <p:nvPicPr>
          <p:cNvPr id="1119" name="Google Shape;1119;p122"/>
          <p:cNvPicPr preferRelativeResize="0"/>
          <p:nvPr/>
        </p:nvPicPr>
        <p:blipFill rotWithShape="1">
          <a:blip r:embed="rId4">
            <a:alphaModFix/>
          </a:blip>
          <a:srcRect b="0" l="0" r="0" t="0"/>
          <a:stretch/>
        </p:blipFill>
        <p:spPr>
          <a:xfrm>
            <a:off x="6449400" y="2641680"/>
            <a:ext cx="3294000" cy="364572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4" name="Shape 1124"/>
        <p:cNvGrpSpPr/>
        <p:nvPr/>
      </p:nvGrpSpPr>
      <p:grpSpPr>
        <a:xfrm>
          <a:off x="0" y="0"/>
          <a:ext cx="0" cy="0"/>
          <a:chOff x="0" y="0"/>
          <a:chExt cx="0" cy="0"/>
        </a:xfrm>
      </p:grpSpPr>
      <p:sp>
        <p:nvSpPr>
          <p:cNvPr id="1125" name="Google Shape;1125;p123"/>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a:t>
            </a:r>
            <a:endParaRPr b="0" i="0" sz="4000" u="none" cap="none" strike="noStrike">
              <a:latin typeface="Arial"/>
              <a:ea typeface="Arial"/>
              <a:cs typeface="Arial"/>
              <a:sym typeface="Arial"/>
            </a:endParaRPr>
          </a:p>
        </p:txBody>
      </p:sp>
      <p:sp>
        <p:nvSpPr>
          <p:cNvPr id="1126" name="Google Shape;1126;p123"/>
          <p:cNvSpPr/>
          <p:nvPr/>
        </p:nvSpPr>
        <p:spPr>
          <a:xfrm>
            <a:off x="120708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23"/>
          <p:cNvSpPr/>
          <p:nvPr/>
        </p:nvSpPr>
        <p:spPr>
          <a:xfrm>
            <a:off x="120708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23"/>
          <p:cNvSpPr/>
          <p:nvPr/>
        </p:nvSpPr>
        <p:spPr>
          <a:xfrm>
            <a:off x="623124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23"/>
          <p:cNvSpPr/>
          <p:nvPr/>
        </p:nvSpPr>
        <p:spPr>
          <a:xfrm>
            <a:off x="623124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0" name="Google Shape;1130;p123"/>
          <p:cNvPicPr preferRelativeResize="0"/>
          <p:nvPr/>
        </p:nvPicPr>
        <p:blipFill rotWithShape="1">
          <a:blip r:embed="rId3">
            <a:alphaModFix/>
          </a:blip>
          <a:srcRect b="0" l="0" r="0" t="0"/>
          <a:stretch/>
        </p:blipFill>
        <p:spPr>
          <a:xfrm>
            <a:off x="1301400" y="2641680"/>
            <a:ext cx="2848320" cy="3530160"/>
          </a:xfrm>
          <a:prstGeom prst="rect">
            <a:avLst/>
          </a:prstGeom>
          <a:noFill/>
          <a:ln>
            <a:noFill/>
          </a:ln>
        </p:spPr>
      </p:pic>
      <p:pic>
        <p:nvPicPr>
          <p:cNvPr id="1131" name="Google Shape;1131;p123"/>
          <p:cNvPicPr preferRelativeResize="0"/>
          <p:nvPr/>
        </p:nvPicPr>
        <p:blipFill rotWithShape="1">
          <a:blip r:embed="rId4">
            <a:alphaModFix/>
          </a:blip>
          <a:srcRect b="0" l="0" r="0" t="0"/>
          <a:stretch/>
        </p:blipFill>
        <p:spPr>
          <a:xfrm>
            <a:off x="4697640" y="2641680"/>
            <a:ext cx="3512880" cy="3530160"/>
          </a:xfrm>
          <a:prstGeom prst="rect">
            <a:avLst/>
          </a:prstGeom>
          <a:noFill/>
          <a:ln>
            <a:noFill/>
          </a:ln>
        </p:spPr>
      </p:pic>
      <p:pic>
        <p:nvPicPr>
          <p:cNvPr descr="Hooke's law" id="1132" name="Google Shape;1132;p123"/>
          <p:cNvPicPr preferRelativeResize="0"/>
          <p:nvPr/>
        </p:nvPicPr>
        <p:blipFill rotWithShape="1">
          <a:blip r:embed="rId5">
            <a:alphaModFix/>
          </a:blip>
          <a:srcRect b="0" l="0" r="0" t="0"/>
          <a:stretch/>
        </p:blipFill>
        <p:spPr>
          <a:xfrm>
            <a:off x="8562960" y="1367280"/>
            <a:ext cx="4065120" cy="523656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7" name="Shape 1137"/>
        <p:cNvGrpSpPr/>
        <p:nvPr/>
      </p:nvGrpSpPr>
      <p:grpSpPr>
        <a:xfrm>
          <a:off x="0" y="0"/>
          <a:ext cx="0" cy="0"/>
          <a:chOff x="0" y="0"/>
          <a:chExt cx="0" cy="0"/>
        </a:xfrm>
      </p:grpSpPr>
      <p:sp>
        <p:nvSpPr>
          <p:cNvPr id="1138" name="Google Shape;1138;p124"/>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OTHER SOLUTION</a:t>
            </a:r>
            <a:endParaRPr b="0" i="0" sz="4000" u="none" cap="none" strike="noStrike">
              <a:latin typeface="Arial"/>
              <a:ea typeface="Arial"/>
              <a:cs typeface="Arial"/>
              <a:sym typeface="Arial"/>
            </a:endParaRPr>
          </a:p>
        </p:txBody>
      </p:sp>
      <p:sp>
        <p:nvSpPr>
          <p:cNvPr id="1139" name="Google Shape;1139;p124"/>
          <p:cNvSpPr/>
          <p:nvPr/>
        </p:nvSpPr>
        <p:spPr>
          <a:xfrm>
            <a:off x="120708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24"/>
          <p:cNvSpPr/>
          <p:nvPr/>
        </p:nvSpPr>
        <p:spPr>
          <a:xfrm>
            <a:off x="120708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24"/>
          <p:cNvSpPr/>
          <p:nvPr/>
        </p:nvSpPr>
        <p:spPr>
          <a:xfrm>
            <a:off x="623124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24"/>
          <p:cNvSpPr/>
          <p:nvPr/>
        </p:nvSpPr>
        <p:spPr>
          <a:xfrm>
            <a:off x="623124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3" name="Google Shape;1143;p124"/>
          <p:cNvPicPr preferRelativeResize="0"/>
          <p:nvPr/>
        </p:nvPicPr>
        <p:blipFill rotWithShape="1">
          <a:blip r:embed="rId3">
            <a:alphaModFix/>
          </a:blip>
          <a:srcRect b="0" l="0" r="0" t="0"/>
          <a:stretch/>
        </p:blipFill>
        <p:spPr>
          <a:xfrm>
            <a:off x="3435480" y="2322000"/>
            <a:ext cx="2627280" cy="393228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8" name="Shape 1148"/>
        <p:cNvGrpSpPr/>
        <p:nvPr/>
      </p:nvGrpSpPr>
      <p:grpSpPr>
        <a:xfrm>
          <a:off x="0" y="0"/>
          <a:ext cx="0" cy="0"/>
          <a:chOff x="0" y="0"/>
          <a:chExt cx="0" cy="0"/>
        </a:xfrm>
      </p:grpSpPr>
      <p:sp>
        <p:nvSpPr>
          <p:cNvPr id="1149" name="Google Shape;1149;p125"/>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DROPPING NAN VALUES</a:t>
            </a:r>
            <a:br>
              <a:rPr b="0" i="0" lang="en-US" sz="1800" u="none" cap="none" strike="noStrike">
                <a:latin typeface="Arial"/>
                <a:ea typeface="Arial"/>
                <a:cs typeface="Arial"/>
                <a:sym typeface="Arial"/>
              </a:rPr>
            </a:br>
            <a:endParaRPr b="0" i="0" sz="4000" u="none" cap="none" strike="noStrike">
              <a:latin typeface="Arial"/>
              <a:ea typeface="Arial"/>
              <a:cs typeface="Arial"/>
              <a:sym typeface="Arial"/>
            </a:endParaRPr>
          </a:p>
        </p:txBody>
      </p:sp>
      <p:sp>
        <p:nvSpPr>
          <p:cNvPr id="1150" name="Google Shape;1150;p125"/>
          <p:cNvSpPr/>
          <p:nvPr/>
        </p:nvSpPr>
        <p:spPr>
          <a:xfrm>
            <a:off x="120708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25"/>
          <p:cNvSpPr/>
          <p:nvPr/>
        </p:nvSpPr>
        <p:spPr>
          <a:xfrm>
            <a:off x="120708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25"/>
          <p:cNvSpPr/>
          <p:nvPr/>
        </p:nvSpPr>
        <p:spPr>
          <a:xfrm>
            <a:off x="623124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25"/>
          <p:cNvSpPr/>
          <p:nvPr/>
        </p:nvSpPr>
        <p:spPr>
          <a:xfrm>
            <a:off x="623124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4" name="Google Shape;1154;p125"/>
          <p:cNvPicPr preferRelativeResize="0"/>
          <p:nvPr/>
        </p:nvPicPr>
        <p:blipFill rotWithShape="1">
          <a:blip r:embed="rId3">
            <a:alphaModFix/>
          </a:blip>
          <a:srcRect b="0" l="0" r="0" t="0"/>
          <a:stretch/>
        </p:blipFill>
        <p:spPr>
          <a:xfrm>
            <a:off x="333360" y="2481120"/>
            <a:ext cx="4453920" cy="3475800"/>
          </a:xfrm>
          <a:prstGeom prst="rect">
            <a:avLst/>
          </a:prstGeom>
          <a:noFill/>
          <a:ln>
            <a:noFill/>
          </a:ln>
        </p:spPr>
      </p:pic>
      <p:sp>
        <p:nvSpPr>
          <p:cNvPr id="1155" name="Google Shape;1155;p125"/>
          <p:cNvSpPr/>
          <p:nvPr/>
        </p:nvSpPr>
        <p:spPr>
          <a:xfrm>
            <a:off x="9843840" y="6071760"/>
            <a:ext cx="20512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What to expect?</a:t>
            </a:r>
            <a:endParaRPr b="0" i="0" sz="1800" u="none" cap="none" strike="noStrike">
              <a:latin typeface="Arial"/>
              <a:ea typeface="Arial"/>
              <a:cs typeface="Arial"/>
              <a:sym typeface="Arial"/>
            </a:endParaRPr>
          </a:p>
        </p:txBody>
      </p:sp>
      <p:pic>
        <p:nvPicPr>
          <p:cNvPr id="1156" name="Google Shape;1156;p125"/>
          <p:cNvPicPr preferRelativeResize="0"/>
          <p:nvPr/>
        </p:nvPicPr>
        <p:blipFill rotWithShape="1">
          <a:blip r:embed="rId4">
            <a:alphaModFix/>
          </a:blip>
          <a:srcRect b="0" l="0" r="0" t="0"/>
          <a:stretch/>
        </p:blipFill>
        <p:spPr>
          <a:xfrm>
            <a:off x="6739560" y="1787400"/>
            <a:ext cx="2474640" cy="48564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1" name="Shape 1161"/>
        <p:cNvGrpSpPr/>
        <p:nvPr/>
      </p:nvGrpSpPr>
      <p:grpSpPr>
        <a:xfrm>
          <a:off x="0" y="0"/>
          <a:ext cx="0" cy="0"/>
          <a:chOff x="0" y="0"/>
          <a:chExt cx="0" cy="0"/>
        </a:xfrm>
      </p:grpSpPr>
      <p:sp>
        <p:nvSpPr>
          <p:cNvPr id="1162" name="Google Shape;1162;p12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a:t>
            </a:r>
            <a:endParaRPr b="0" i="0" sz="4000" u="none" cap="none" strike="noStrike">
              <a:latin typeface="Arial"/>
              <a:ea typeface="Arial"/>
              <a:cs typeface="Arial"/>
              <a:sym typeface="Arial"/>
            </a:endParaRPr>
          </a:p>
        </p:txBody>
      </p:sp>
      <p:sp>
        <p:nvSpPr>
          <p:cNvPr id="1163" name="Google Shape;1163;p126"/>
          <p:cNvSpPr/>
          <p:nvPr/>
        </p:nvSpPr>
        <p:spPr>
          <a:xfrm>
            <a:off x="120708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26"/>
          <p:cNvSpPr/>
          <p:nvPr/>
        </p:nvSpPr>
        <p:spPr>
          <a:xfrm>
            <a:off x="120708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26"/>
          <p:cNvSpPr/>
          <p:nvPr/>
        </p:nvSpPr>
        <p:spPr>
          <a:xfrm>
            <a:off x="623124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26"/>
          <p:cNvSpPr/>
          <p:nvPr/>
        </p:nvSpPr>
        <p:spPr>
          <a:xfrm>
            <a:off x="623124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26"/>
          <p:cNvPicPr preferRelativeResize="0"/>
          <p:nvPr/>
        </p:nvPicPr>
        <p:blipFill rotWithShape="1">
          <a:blip r:embed="rId3">
            <a:alphaModFix/>
          </a:blip>
          <a:srcRect b="0" l="0" r="0" t="0"/>
          <a:stretch/>
        </p:blipFill>
        <p:spPr>
          <a:xfrm>
            <a:off x="6115320" y="1853280"/>
            <a:ext cx="2512800" cy="4894200"/>
          </a:xfrm>
          <a:prstGeom prst="rect">
            <a:avLst/>
          </a:prstGeom>
          <a:noFill/>
          <a:ln>
            <a:noFill/>
          </a:ln>
        </p:spPr>
      </p:pic>
      <p:pic>
        <p:nvPicPr>
          <p:cNvPr id="1168" name="Google Shape;1168;p126"/>
          <p:cNvPicPr preferRelativeResize="0"/>
          <p:nvPr/>
        </p:nvPicPr>
        <p:blipFill rotWithShape="1">
          <a:blip r:embed="rId4">
            <a:alphaModFix/>
          </a:blip>
          <a:srcRect b="0" l="0" r="0" t="0"/>
          <a:stretch/>
        </p:blipFill>
        <p:spPr>
          <a:xfrm>
            <a:off x="1210320" y="2481120"/>
            <a:ext cx="4453920" cy="3475800"/>
          </a:xfrm>
          <a:prstGeom prst="rect">
            <a:avLst/>
          </a:prstGeom>
          <a:noFill/>
          <a:ln>
            <a:noFill/>
          </a:ln>
        </p:spPr>
      </p:pic>
      <p:pic>
        <p:nvPicPr>
          <p:cNvPr id="1169" name="Google Shape;1169;p126"/>
          <p:cNvPicPr preferRelativeResize="0"/>
          <p:nvPr/>
        </p:nvPicPr>
        <p:blipFill rotWithShape="1">
          <a:blip r:embed="rId5">
            <a:alphaModFix/>
          </a:blip>
          <a:srcRect b="0" l="0" r="0" t="0"/>
          <a:stretch/>
        </p:blipFill>
        <p:spPr>
          <a:xfrm>
            <a:off x="9237600" y="3585240"/>
            <a:ext cx="2855520" cy="15980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418da41ad9_0_244"/>
          <p:cNvSpPr/>
          <p:nvPr/>
        </p:nvSpPr>
        <p:spPr>
          <a:xfrm>
            <a:off x="1202760" y="284040"/>
            <a:ext cx="978180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GIT FLOW </a:t>
            </a:r>
            <a:endParaRPr b="0" i="0" sz="4000" u="none" cap="none" strike="noStrike">
              <a:latin typeface="Arial"/>
              <a:ea typeface="Arial"/>
              <a:cs typeface="Arial"/>
              <a:sym typeface="Arial"/>
            </a:endParaRPr>
          </a:p>
        </p:txBody>
      </p:sp>
      <p:sp>
        <p:nvSpPr>
          <p:cNvPr id="185" name="Google Shape;185;g1418da41ad9_0_244"/>
          <p:cNvSpPr/>
          <p:nvPr/>
        </p:nvSpPr>
        <p:spPr>
          <a:xfrm>
            <a:off x="1202760" y="2011680"/>
            <a:ext cx="9781800" cy="42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g1418da41ad9_0_244"/>
          <p:cNvPicPr preferRelativeResize="0"/>
          <p:nvPr/>
        </p:nvPicPr>
        <p:blipFill>
          <a:blip r:embed="rId3">
            <a:alphaModFix/>
          </a:blip>
          <a:stretch>
            <a:fillRect/>
          </a:stretch>
        </p:blipFill>
        <p:spPr>
          <a:xfrm>
            <a:off x="1533525" y="1794425"/>
            <a:ext cx="9124950" cy="46386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3" name="Shape 1173"/>
        <p:cNvGrpSpPr/>
        <p:nvPr/>
      </p:nvGrpSpPr>
      <p:grpSpPr>
        <a:xfrm>
          <a:off x="0" y="0"/>
          <a:ext cx="0" cy="0"/>
          <a:chOff x="0" y="0"/>
          <a:chExt cx="0" cy="0"/>
        </a:xfrm>
      </p:grpSpPr>
      <p:sp>
        <p:nvSpPr>
          <p:cNvPr id="1174" name="Google Shape;1174;p127"/>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CONCATENATION</a:t>
            </a:r>
            <a:br>
              <a:rPr b="0" i="0" lang="en-US" sz="1800" u="none" cap="none" strike="noStrike">
                <a:latin typeface="Arial"/>
                <a:ea typeface="Arial"/>
                <a:cs typeface="Arial"/>
                <a:sym typeface="Arial"/>
              </a:rPr>
            </a:br>
            <a:endParaRPr b="0" i="0" sz="4000" u="none" cap="none" strike="noStrike">
              <a:latin typeface="Arial"/>
              <a:ea typeface="Arial"/>
              <a:cs typeface="Arial"/>
              <a:sym typeface="Arial"/>
            </a:endParaRPr>
          </a:p>
        </p:txBody>
      </p:sp>
      <p:sp>
        <p:nvSpPr>
          <p:cNvPr id="1175" name="Google Shape;1175;p127"/>
          <p:cNvSpPr/>
          <p:nvPr/>
        </p:nvSpPr>
        <p:spPr>
          <a:xfrm>
            <a:off x="120708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27"/>
          <p:cNvSpPr/>
          <p:nvPr/>
        </p:nvSpPr>
        <p:spPr>
          <a:xfrm>
            <a:off x="120708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27"/>
          <p:cNvSpPr/>
          <p:nvPr/>
        </p:nvSpPr>
        <p:spPr>
          <a:xfrm>
            <a:off x="623124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27"/>
          <p:cNvSpPr/>
          <p:nvPr/>
        </p:nvSpPr>
        <p:spPr>
          <a:xfrm>
            <a:off x="623124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9" name="Google Shape;1179;p127"/>
          <p:cNvPicPr preferRelativeResize="0"/>
          <p:nvPr/>
        </p:nvPicPr>
        <p:blipFill rotWithShape="1">
          <a:blip r:embed="rId3">
            <a:alphaModFix/>
          </a:blip>
          <a:srcRect b="0" l="0" r="0" t="0"/>
          <a:stretch/>
        </p:blipFill>
        <p:spPr>
          <a:xfrm>
            <a:off x="424440" y="1532880"/>
            <a:ext cx="2874960" cy="3994920"/>
          </a:xfrm>
          <a:prstGeom prst="rect">
            <a:avLst/>
          </a:prstGeom>
          <a:noFill/>
          <a:ln>
            <a:noFill/>
          </a:ln>
        </p:spPr>
      </p:pic>
      <p:pic>
        <p:nvPicPr>
          <p:cNvPr id="1180" name="Google Shape;1180;p127"/>
          <p:cNvPicPr preferRelativeResize="0"/>
          <p:nvPr/>
        </p:nvPicPr>
        <p:blipFill rotWithShape="1">
          <a:blip r:embed="rId4">
            <a:alphaModFix/>
          </a:blip>
          <a:srcRect b="0" l="0" r="0" t="0"/>
          <a:stretch/>
        </p:blipFill>
        <p:spPr>
          <a:xfrm>
            <a:off x="3726720" y="1261080"/>
            <a:ext cx="2983680" cy="4266720"/>
          </a:xfrm>
          <a:prstGeom prst="rect">
            <a:avLst/>
          </a:prstGeom>
          <a:noFill/>
          <a:ln>
            <a:noFill/>
          </a:ln>
        </p:spPr>
      </p:pic>
      <p:pic>
        <p:nvPicPr>
          <p:cNvPr id="1181" name="Google Shape;1181;p127"/>
          <p:cNvPicPr preferRelativeResize="0"/>
          <p:nvPr/>
        </p:nvPicPr>
        <p:blipFill rotWithShape="1">
          <a:blip r:embed="rId5">
            <a:alphaModFix/>
          </a:blip>
          <a:srcRect b="0" l="0" r="0" t="0"/>
          <a:stretch/>
        </p:blipFill>
        <p:spPr>
          <a:xfrm>
            <a:off x="7601400" y="1905120"/>
            <a:ext cx="4380840" cy="2033280"/>
          </a:xfrm>
          <a:prstGeom prst="rect">
            <a:avLst/>
          </a:prstGeom>
          <a:noFill/>
          <a:ln>
            <a:noFill/>
          </a:ln>
        </p:spPr>
      </p:pic>
      <p:sp>
        <p:nvSpPr>
          <p:cNvPr id="1182" name="Google Shape;1182;p127"/>
          <p:cNvSpPr/>
          <p:nvPr/>
        </p:nvSpPr>
        <p:spPr>
          <a:xfrm>
            <a:off x="10482480" y="5175720"/>
            <a:ext cx="10954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Output?</a:t>
            </a:r>
            <a:endParaRPr b="0" i="0" sz="1800" u="none" cap="none" strike="noStrike">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7" name="Shape 1187"/>
        <p:cNvGrpSpPr/>
        <p:nvPr/>
      </p:nvGrpSpPr>
      <p:grpSpPr>
        <a:xfrm>
          <a:off x="0" y="0"/>
          <a:ext cx="0" cy="0"/>
          <a:chOff x="0" y="0"/>
          <a:chExt cx="0" cy="0"/>
        </a:xfrm>
      </p:grpSpPr>
      <p:sp>
        <p:nvSpPr>
          <p:cNvPr id="1188" name="Google Shape;1188;p12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CONCATENATION</a:t>
            </a:r>
            <a:br>
              <a:rPr b="0" i="0" lang="en-US" sz="1800" u="none" cap="none" strike="noStrike">
                <a:latin typeface="Arial"/>
                <a:ea typeface="Arial"/>
                <a:cs typeface="Arial"/>
                <a:sym typeface="Arial"/>
              </a:rPr>
            </a:br>
            <a:endParaRPr b="0" i="0" sz="4000" u="none" cap="none" strike="noStrike">
              <a:latin typeface="Arial"/>
              <a:ea typeface="Arial"/>
              <a:cs typeface="Arial"/>
              <a:sym typeface="Arial"/>
            </a:endParaRPr>
          </a:p>
        </p:txBody>
      </p:sp>
      <p:sp>
        <p:nvSpPr>
          <p:cNvPr id="1189" name="Google Shape;1189;p128"/>
          <p:cNvSpPr/>
          <p:nvPr/>
        </p:nvSpPr>
        <p:spPr>
          <a:xfrm>
            <a:off x="120708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28"/>
          <p:cNvSpPr/>
          <p:nvPr/>
        </p:nvSpPr>
        <p:spPr>
          <a:xfrm>
            <a:off x="120708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28"/>
          <p:cNvSpPr/>
          <p:nvPr/>
        </p:nvSpPr>
        <p:spPr>
          <a:xfrm>
            <a:off x="6231240" y="1913400"/>
            <a:ext cx="4752720" cy="74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28"/>
          <p:cNvSpPr/>
          <p:nvPr/>
        </p:nvSpPr>
        <p:spPr>
          <a:xfrm>
            <a:off x="6231240" y="2656440"/>
            <a:ext cx="4752720" cy="356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3" name="Google Shape;1193;p128"/>
          <p:cNvPicPr preferRelativeResize="0"/>
          <p:nvPr/>
        </p:nvPicPr>
        <p:blipFill rotWithShape="1">
          <a:blip r:embed="rId3">
            <a:alphaModFix/>
          </a:blip>
          <a:srcRect b="0" l="0" r="0" t="0"/>
          <a:stretch/>
        </p:blipFill>
        <p:spPr>
          <a:xfrm>
            <a:off x="424440" y="1532880"/>
            <a:ext cx="2874960" cy="3994920"/>
          </a:xfrm>
          <a:prstGeom prst="rect">
            <a:avLst/>
          </a:prstGeom>
          <a:noFill/>
          <a:ln>
            <a:noFill/>
          </a:ln>
        </p:spPr>
      </p:pic>
      <p:pic>
        <p:nvPicPr>
          <p:cNvPr id="1194" name="Google Shape;1194;p128"/>
          <p:cNvPicPr preferRelativeResize="0"/>
          <p:nvPr/>
        </p:nvPicPr>
        <p:blipFill rotWithShape="1">
          <a:blip r:embed="rId4">
            <a:alphaModFix/>
          </a:blip>
          <a:srcRect b="0" l="0" r="0" t="0"/>
          <a:stretch/>
        </p:blipFill>
        <p:spPr>
          <a:xfrm>
            <a:off x="3726720" y="1261080"/>
            <a:ext cx="2983680" cy="4266720"/>
          </a:xfrm>
          <a:prstGeom prst="rect">
            <a:avLst/>
          </a:prstGeom>
          <a:noFill/>
          <a:ln>
            <a:noFill/>
          </a:ln>
        </p:spPr>
      </p:pic>
      <p:pic>
        <p:nvPicPr>
          <p:cNvPr id="1195" name="Google Shape;1195;p128"/>
          <p:cNvPicPr preferRelativeResize="0"/>
          <p:nvPr/>
        </p:nvPicPr>
        <p:blipFill rotWithShape="1">
          <a:blip r:embed="rId5">
            <a:alphaModFix/>
          </a:blip>
          <a:srcRect b="0" l="0" r="0" t="0"/>
          <a:stretch/>
        </p:blipFill>
        <p:spPr>
          <a:xfrm>
            <a:off x="7601400" y="445680"/>
            <a:ext cx="4380840" cy="2033280"/>
          </a:xfrm>
          <a:prstGeom prst="rect">
            <a:avLst/>
          </a:prstGeom>
          <a:noFill/>
          <a:ln>
            <a:noFill/>
          </a:ln>
        </p:spPr>
      </p:pic>
      <p:pic>
        <p:nvPicPr>
          <p:cNvPr id="1196" name="Google Shape;1196;p128"/>
          <p:cNvPicPr preferRelativeResize="0"/>
          <p:nvPr/>
        </p:nvPicPr>
        <p:blipFill rotWithShape="1">
          <a:blip r:embed="rId6">
            <a:alphaModFix/>
          </a:blip>
          <a:srcRect b="0" l="0" r="0" t="0"/>
          <a:stretch/>
        </p:blipFill>
        <p:spPr>
          <a:xfrm>
            <a:off x="7808400" y="2985840"/>
            <a:ext cx="1017000" cy="2665080"/>
          </a:xfrm>
          <a:prstGeom prst="rect">
            <a:avLst/>
          </a:prstGeom>
          <a:noFill/>
          <a:ln>
            <a:noFill/>
          </a:ln>
        </p:spPr>
      </p:pic>
      <p:pic>
        <p:nvPicPr>
          <p:cNvPr id="1197" name="Google Shape;1197;p128"/>
          <p:cNvPicPr preferRelativeResize="0"/>
          <p:nvPr/>
        </p:nvPicPr>
        <p:blipFill rotWithShape="1">
          <a:blip r:embed="rId6">
            <a:alphaModFix/>
          </a:blip>
          <a:srcRect b="0" l="0" r="0" t="0"/>
          <a:stretch/>
        </p:blipFill>
        <p:spPr>
          <a:xfrm>
            <a:off x="9020880" y="2985840"/>
            <a:ext cx="1017000" cy="2665080"/>
          </a:xfrm>
          <a:prstGeom prst="rect">
            <a:avLst/>
          </a:prstGeom>
          <a:noFill/>
          <a:ln>
            <a:noFill/>
          </a:ln>
        </p:spPr>
      </p:pic>
      <p:pic>
        <p:nvPicPr>
          <p:cNvPr id="1198" name="Google Shape;1198;p128"/>
          <p:cNvPicPr preferRelativeResize="0"/>
          <p:nvPr/>
        </p:nvPicPr>
        <p:blipFill rotWithShape="1">
          <a:blip r:embed="rId7">
            <a:alphaModFix/>
          </a:blip>
          <a:srcRect b="0" l="0" r="0" t="0"/>
          <a:stretch/>
        </p:blipFill>
        <p:spPr>
          <a:xfrm>
            <a:off x="10205640" y="3148920"/>
            <a:ext cx="1598400" cy="145548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3" name="Shape 1203"/>
        <p:cNvGrpSpPr/>
        <p:nvPr/>
      </p:nvGrpSpPr>
      <p:grpSpPr>
        <a:xfrm>
          <a:off x="0" y="0"/>
          <a:ext cx="0" cy="0"/>
          <a:chOff x="0" y="0"/>
          <a:chExt cx="0" cy="0"/>
        </a:xfrm>
      </p:grpSpPr>
      <p:sp>
        <p:nvSpPr>
          <p:cNvPr id="1204" name="Google Shape;1204;p12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SETTING THE SCENE </a:t>
            </a:r>
            <a:endParaRPr b="0" i="0" sz="4000" u="none" cap="none" strike="noStrike">
              <a:latin typeface="Arial"/>
              <a:ea typeface="Arial"/>
              <a:cs typeface="Arial"/>
              <a:sym typeface="Arial"/>
            </a:endParaRPr>
          </a:p>
        </p:txBody>
      </p:sp>
      <p:sp>
        <p:nvSpPr>
          <p:cNvPr id="1205" name="Google Shape;1205;p12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6" name="Google Shape;1206;p129"/>
          <p:cNvPicPr preferRelativeResize="0"/>
          <p:nvPr/>
        </p:nvPicPr>
        <p:blipFill rotWithShape="1">
          <a:blip r:embed="rId3">
            <a:alphaModFix/>
          </a:blip>
          <a:srcRect b="0" l="0" r="0" t="0"/>
          <a:stretch/>
        </p:blipFill>
        <p:spPr>
          <a:xfrm>
            <a:off x="311040" y="1684080"/>
            <a:ext cx="5827680" cy="2464200"/>
          </a:xfrm>
          <a:prstGeom prst="rect">
            <a:avLst/>
          </a:prstGeom>
          <a:noFill/>
          <a:ln>
            <a:noFill/>
          </a:ln>
        </p:spPr>
      </p:pic>
      <p:pic>
        <p:nvPicPr>
          <p:cNvPr id="1207" name="Google Shape;1207;p129"/>
          <p:cNvPicPr preferRelativeResize="0"/>
          <p:nvPr/>
        </p:nvPicPr>
        <p:blipFill rotWithShape="1">
          <a:blip r:embed="rId4">
            <a:alphaModFix/>
          </a:blip>
          <a:srcRect b="0" l="0" r="0" t="0"/>
          <a:stretch/>
        </p:blipFill>
        <p:spPr>
          <a:xfrm>
            <a:off x="5348520" y="3440520"/>
            <a:ext cx="6628320" cy="334152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2" name="Shape 1212"/>
        <p:cNvGrpSpPr/>
        <p:nvPr/>
      </p:nvGrpSpPr>
      <p:grpSpPr>
        <a:xfrm>
          <a:off x="0" y="0"/>
          <a:ext cx="0" cy="0"/>
          <a:chOff x="0" y="0"/>
          <a:chExt cx="0" cy="0"/>
        </a:xfrm>
      </p:grpSpPr>
      <p:sp>
        <p:nvSpPr>
          <p:cNvPr id="1213" name="Google Shape;1213;p13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TO EXPECT?</a:t>
            </a:r>
            <a:endParaRPr b="0" i="0" sz="4000" u="none" cap="none" strike="noStrike">
              <a:latin typeface="Arial"/>
              <a:ea typeface="Arial"/>
              <a:cs typeface="Arial"/>
              <a:sym typeface="Arial"/>
            </a:endParaRPr>
          </a:p>
        </p:txBody>
      </p:sp>
      <p:sp>
        <p:nvSpPr>
          <p:cNvPr id="1214" name="Google Shape;1214;p130"/>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5" name="Google Shape;1215;p130"/>
          <p:cNvPicPr preferRelativeResize="0"/>
          <p:nvPr/>
        </p:nvPicPr>
        <p:blipFill rotWithShape="1">
          <a:blip r:embed="rId3">
            <a:alphaModFix/>
          </a:blip>
          <a:srcRect b="0" l="0" r="0" t="0"/>
          <a:stretch/>
        </p:blipFill>
        <p:spPr>
          <a:xfrm>
            <a:off x="5123160" y="5309640"/>
            <a:ext cx="4234680" cy="778680"/>
          </a:xfrm>
          <a:prstGeom prst="rect">
            <a:avLst/>
          </a:prstGeom>
          <a:noFill/>
          <a:ln>
            <a:noFill/>
          </a:ln>
        </p:spPr>
      </p:pic>
      <p:pic>
        <p:nvPicPr>
          <p:cNvPr id="1216" name="Google Shape;1216;p130"/>
          <p:cNvPicPr preferRelativeResize="0"/>
          <p:nvPr/>
        </p:nvPicPr>
        <p:blipFill rotWithShape="1">
          <a:blip r:embed="rId4">
            <a:alphaModFix/>
          </a:blip>
          <a:srcRect b="0" l="0" r="0" t="0"/>
          <a:stretch/>
        </p:blipFill>
        <p:spPr>
          <a:xfrm>
            <a:off x="5343480" y="1465200"/>
            <a:ext cx="6628320" cy="3341520"/>
          </a:xfrm>
          <a:prstGeom prst="rect">
            <a:avLst/>
          </a:prstGeom>
          <a:noFill/>
          <a:ln>
            <a:noFill/>
          </a:ln>
        </p:spPr>
      </p:pic>
      <p:pic>
        <p:nvPicPr>
          <p:cNvPr id="1217" name="Google Shape;1217;p130"/>
          <p:cNvPicPr preferRelativeResize="0"/>
          <p:nvPr/>
        </p:nvPicPr>
        <p:blipFill rotWithShape="1">
          <a:blip r:embed="rId5">
            <a:alphaModFix/>
          </a:blip>
          <a:srcRect b="0" l="0" r="0" t="0"/>
          <a:stretch/>
        </p:blipFill>
        <p:spPr>
          <a:xfrm>
            <a:off x="0" y="1845360"/>
            <a:ext cx="4901040" cy="4896360"/>
          </a:xfrm>
          <a:prstGeom prst="rect">
            <a:avLst/>
          </a:prstGeom>
          <a:noFill/>
          <a:ln>
            <a:noFill/>
          </a:ln>
        </p:spPr>
      </p:pic>
      <p:pic>
        <p:nvPicPr>
          <p:cNvPr id="1218" name="Google Shape;1218;p130"/>
          <p:cNvPicPr preferRelativeResize="0"/>
          <p:nvPr/>
        </p:nvPicPr>
        <p:blipFill rotWithShape="1">
          <a:blip r:embed="rId6">
            <a:alphaModFix/>
          </a:blip>
          <a:srcRect b="0" l="0" r="0" t="0"/>
          <a:stretch/>
        </p:blipFill>
        <p:spPr>
          <a:xfrm>
            <a:off x="9579960" y="5201640"/>
            <a:ext cx="2607840" cy="129816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2" name="Shape 1222"/>
        <p:cNvGrpSpPr/>
        <p:nvPr/>
      </p:nvGrpSpPr>
      <p:grpSpPr>
        <a:xfrm>
          <a:off x="0" y="0"/>
          <a:ext cx="0" cy="0"/>
          <a:chOff x="0" y="0"/>
          <a:chExt cx="0" cy="0"/>
        </a:xfrm>
      </p:grpSpPr>
      <p:sp>
        <p:nvSpPr>
          <p:cNvPr id="1223" name="Google Shape;1223;p131"/>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31"/>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p:txBody>
      </p:sp>
      <p:pic>
        <p:nvPicPr>
          <p:cNvPr id="1225" name="Google Shape;1225;p131"/>
          <p:cNvPicPr preferRelativeResize="0"/>
          <p:nvPr/>
        </p:nvPicPr>
        <p:blipFill rotWithShape="1">
          <a:blip r:embed="rId3">
            <a:alphaModFix/>
          </a:blip>
          <a:srcRect b="0" l="0" r="0" t="0"/>
          <a:stretch/>
        </p:blipFill>
        <p:spPr>
          <a:xfrm>
            <a:off x="1477440" y="2064240"/>
            <a:ext cx="8066520" cy="43704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0" name="Shape 1230"/>
        <p:cNvGrpSpPr/>
        <p:nvPr/>
      </p:nvGrpSpPr>
      <p:grpSpPr>
        <a:xfrm>
          <a:off x="0" y="0"/>
          <a:ext cx="0" cy="0"/>
          <a:chOff x="0" y="0"/>
          <a:chExt cx="0" cy="0"/>
        </a:xfrm>
      </p:grpSpPr>
      <p:sp>
        <p:nvSpPr>
          <p:cNvPr id="1231" name="Google Shape;1231;p132"/>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 </a:t>
            </a:r>
            <a:endParaRPr b="0" i="0" sz="4000" u="none" cap="none" strike="noStrike">
              <a:latin typeface="Arial"/>
              <a:ea typeface="Arial"/>
              <a:cs typeface="Arial"/>
              <a:sym typeface="Arial"/>
            </a:endParaRPr>
          </a:p>
        </p:txBody>
      </p:sp>
      <p:sp>
        <p:nvSpPr>
          <p:cNvPr id="1232" name="Google Shape;1232;p13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3" name="Google Shape;1233;p132"/>
          <p:cNvPicPr preferRelativeResize="0"/>
          <p:nvPr/>
        </p:nvPicPr>
        <p:blipFill rotWithShape="1">
          <a:blip r:embed="rId3">
            <a:alphaModFix/>
          </a:blip>
          <a:srcRect b="0" l="0" r="0" t="0"/>
          <a:stretch/>
        </p:blipFill>
        <p:spPr>
          <a:xfrm>
            <a:off x="5826600" y="5667120"/>
            <a:ext cx="4234680" cy="778680"/>
          </a:xfrm>
          <a:prstGeom prst="rect">
            <a:avLst/>
          </a:prstGeom>
          <a:noFill/>
          <a:ln>
            <a:noFill/>
          </a:ln>
        </p:spPr>
      </p:pic>
      <p:pic>
        <p:nvPicPr>
          <p:cNvPr id="1234" name="Google Shape;1234;p132"/>
          <p:cNvPicPr preferRelativeResize="0"/>
          <p:nvPr/>
        </p:nvPicPr>
        <p:blipFill rotWithShape="1">
          <a:blip r:embed="rId4">
            <a:alphaModFix/>
          </a:blip>
          <a:srcRect b="0" l="0" r="0" t="0"/>
          <a:stretch/>
        </p:blipFill>
        <p:spPr>
          <a:xfrm>
            <a:off x="4917240" y="1934280"/>
            <a:ext cx="6628320" cy="3341520"/>
          </a:xfrm>
          <a:prstGeom prst="rect">
            <a:avLst/>
          </a:prstGeom>
          <a:noFill/>
          <a:ln>
            <a:noFill/>
          </a:ln>
        </p:spPr>
      </p:pic>
      <p:pic>
        <p:nvPicPr>
          <p:cNvPr id="1235" name="Google Shape;1235;p132"/>
          <p:cNvPicPr preferRelativeResize="0"/>
          <p:nvPr/>
        </p:nvPicPr>
        <p:blipFill rotWithShape="1">
          <a:blip r:embed="rId5">
            <a:alphaModFix/>
          </a:blip>
          <a:srcRect b="0" l="0" r="0" t="0"/>
          <a:stretch/>
        </p:blipFill>
        <p:spPr>
          <a:xfrm>
            <a:off x="261360" y="2812320"/>
            <a:ext cx="4065480" cy="310248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9" name="Shape 1239"/>
        <p:cNvGrpSpPr/>
        <p:nvPr/>
      </p:nvGrpSpPr>
      <p:grpSpPr>
        <a:xfrm>
          <a:off x="0" y="0"/>
          <a:ext cx="0" cy="0"/>
          <a:chOff x="0" y="0"/>
          <a:chExt cx="0" cy="0"/>
        </a:xfrm>
      </p:grpSpPr>
      <p:sp>
        <p:nvSpPr>
          <p:cNvPr id="1240" name="Google Shape;1240;p133"/>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OTHER OPTIONS?</a:t>
            </a:r>
            <a:endParaRPr b="0" i="0" sz="4000" u="none" cap="none" strike="noStrike">
              <a:latin typeface="Arial"/>
              <a:ea typeface="Arial"/>
              <a:cs typeface="Arial"/>
              <a:sym typeface="Arial"/>
            </a:endParaRPr>
          </a:p>
        </p:txBody>
      </p:sp>
      <p:sp>
        <p:nvSpPr>
          <p:cNvPr id="1241" name="Google Shape;1241;p133"/>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t/>
            </a:r>
            <a:endParaRPr b="0" i="0" sz="1314"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314"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314"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314"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314"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314"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314"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314"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314"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314"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1606"/>
              <a:buFont typeface="Noto Sans Symbols"/>
              <a:buChar char="▪"/>
            </a:pPr>
            <a:r>
              <a:rPr b="0" i="0" lang="en-US" sz="1606" u="sng" cap="none" strike="noStrike">
                <a:solidFill>
                  <a:srgbClr val="6EAC1C"/>
                </a:solidFill>
                <a:latin typeface="Corbel"/>
                <a:ea typeface="Corbel"/>
                <a:cs typeface="Corbel"/>
                <a:sym typeface="Corbel"/>
                <a:hlinkClick r:id="rId3">
                  <a:extLst>
                    <a:ext uri="{A12FA001-AC4F-418D-AE19-62706E023703}">
                      <ahyp:hlinkClr val="tx"/>
                    </a:ext>
                  </a:extLst>
                </a:hlinkClick>
              </a:rPr>
              <a:t>https://pandas.pydata.org/pandas-docs/stable/reference/api/pandas.DataFrame.plot.html</a:t>
            </a:r>
            <a:r>
              <a:rPr b="0" i="0" lang="en-US" sz="1606" u="none" cap="none" strike="noStrike">
                <a:solidFill>
                  <a:srgbClr val="FFFFFF"/>
                </a:solidFill>
                <a:latin typeface="Corbel"/>
                <a:ea typeface="Corbel"/>
                <a:cs typeface="Corbel"/>
                <a:sym typeface="Corbel"/>
              </a:rPr>
              <a:t> </a:t>
            </a:r>
            <a:endParaRPr b="0" i="0" sz="1606" u="none" cap="none" strike="noStrike">
              <a:latin typeface="Arial"/>
              <a:ea typeface="Arial"/>
              <a:cs typeface="Arial"/>
              <a:sym typeface="Arial"/>
            </a:endParaRPr>
          </a:p>
        </p:txBody>
      </p:sp>
      <p:pic>
        <p:nvPicPr>
          <p:cNvPr id="1242" name="Google Shape;1242;p133"/>
          <p:cNvPicPr preferRelativeResize="0"/>
          <p:nvPr/>
        </p:nvPicPr>
        <p:blipFill rotWithShape="1">
          <a:blip r:embed="rId4">
            <a:alphaModFix/>
          </a:blip>
          <a:srcRect b="0" l="0" r="0" t="0"/>
          <a:stretch/>
        </p:blipFill>
        <p:spPr>
          <a:xfrm>
            <a:off x="1000800" y="1450080"/>
            <a:ext cx="4865760" cy="417744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6" name="Shape 1246"/>
        <p:cNvGrpSpPr/>
        <p:nvPr/>
      </p:nvGrpSpPr>
      <p:grpSpPr>
        <a:xfrm>
          <a:off x="0" y="0"/>
          <a:ext cx="0" cy="0"/>
          <a:chOff x="0" y="0"/>
          <a:chExt cx="0" cy="0"/>
        </a:xfrm>
      </p:grpSpPr>
      <p:sp>
        <p:nvSpPr>
          <p:cNvPr id="1247" name="Google Shape;1247;p134"/>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34"/>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9" name="Google Shape;1249;p134"/>
          <p:cNvPicPr preferRelativeResize="0"/>
          <p:nvPr/>
        </p:nvPicPr>
        <p:blipFill rotWithShape="1">
          <a:blip r:embed="rId3">
            <a:alphaModFix/>
          </a:blip>
          <a:srcRect b="0" l="0" r="0" t="0"/>
          <a:stretch/>
        </p:blipFill>
        <p:spPr>
          <a:xfrm>
            <a:off x="1103400" y="2053080"/>
            <a:ext cx="7952400" cy="343692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3" name="Shape 1253"/>
        <p:cNvGrpSpPr/>
        <p:nvPr/>
      </p:nvGrpSpPr>
      <p:grpSpPr>
        <a:xfrm>
          <a:off x="0" y="0"/>
          <a:ext cx="0" cy="0"/>
          <a:chOff x="0" y="0"/>
          <a:chExt cx="0" cy="0"/>
        </a:xfrm>
      </p:grpSpPr>
      <p:sp>
        <p:nvSpPr>
          <p:cNvPr id="1254" name="Google Shape;1254;p135"/>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1" i="0" lang="en-US" sz="4000" u="none" cap="none" strike="noStrike">
                <a:solidFill>
                  <a:srgbClr val="FFFFFF"/>
                </a:solidFill>
                <a:latin typeface="Corbel"/>
                <a:ea typeface="Corbel"/>
                <a:cs typeface="Corbel"/>
                <a:sym typeface="Corbel"/>
              </a:rPr>
              <a:t>BAR PLOTS</a:t>
            </a:r>
            <a:br>
              <a:rPr b="0" i="0" lang="en-US" sz="1800" u="none" cap="none" strike="noStrike">
                <a:latin typeface="Arial"/>
                <a:ea typeface="Arial"/>
                <a:cs typeface="Arial"/>
                <a:sym typeface="Arial"/>
              </a:rPr>
            </a:br>
            <a:endParaRPr b="0" i="0" sz="4000" u="none" cap="none" strike="noStrike">
              <a:latin typeface="Arial"/>
              <a:ea typeface="Arial"/>
              <a:cs typeface="Arial"/>
              <a:sym typeface="Arial"/>
            </a:endParaRPr>
          </a:p>
        </p:txBody>
      </p:sp>
      <p:sp>
        <p:nvSpPr>
          <p:cNvPr id="1255" name="Google Shape;1255;p135"/>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Can we use a bar plot?</a:t>
            </a:r>
            <a:endParaRPr b="0" i="0" sz="2200" u="none" cap="none" strike="noStrike">
              <a:latin typeface="Arial"/>
              <a:ea typeface="Arial"/>
              <a:cs typeface="Arial"/>
              <a:sym typeface="Arial"/>
            </a:endParaRPr>
          </a:p>
        </p:txBody>
      </p:sp>
      <p:pic>
        <p:nvPicPr>
          <p:cNvPr id="1256" name="Google Shape;1256;p135"/>
          <p:cNvPicPr preferRelativeResize="0"/>
          <p:nvPr/>
        </p:nvPicPr>
        <p:blipFill rotWithShape="1">
          <a:blip r:embed="rId3">
            <a:alphaModFix/>
          </a:blip>
          <a:srcRect b="0" l="0" r="0" t="0"/>
          <a:stretch/>
        </p:blipFill>
        <p:spPr>
          <a:xfrm>
            <a:off x="1673640" y="2256120"/>
            <a:ext cx="6629040" cy="293544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1" name="Shape 1261"/>
        <p:cNvGrpSpPr/>
        <p:nvPr/>
      </p:nvGrpSpPr>
      <p:grpSpPr>
        <a:xfrm>
          <a:off x="0" y="0"/>
          <a:ext cx="0" cy="0"/>
          <a:chOff x="0" y="0"/>
          <a:chExt cx="0" cy="0"/>
        </a:xfrm>
      </p:grpSpPr>
      <p:sp>
        <p:nvSpPr>
          <p:cNvPr id="1262" name="Google Shape;1262;p13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 GROUP/AGGREGATE</a:t>
            </a:r>
            <a:endParaRPr b="0" i="0" sz="4000" u="none" cap="none" strike="noStrike">
              <a:latin typeface="Arial"/>
              <a:ea typeface="Arial"/>
              <a:cs typeface="Arial"/>
              <a:sym typeface="Arial"/>
            </a:endParaRPr>
          </a:p>
        </p:txBody>
      </p:sp>
      <p:sp>
        <p:nvSpPr>
          <p:cNvPr id="1263" name="Google Shape;1263;p13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4" name="Google Shape;1264;p136"/>
          <p:cNvPicPr preferRelativeResize="0"/>
          <p:nvPr/>
        </p:nvPicPr>
        <p:blipFill rotWithShape="1">
          <a:blip r:embed="rId3">
            <a:alphaModFix/>
          </a:blip>
          <a:srcRect b="0" l="0" r="0" t="0"/>
          <a:stretch/>
        </p:blipFill>
        <p:spPr>
          <a:xfrm>
            <a:off x="1852200" y="2185200"/>
            <a:ext cx="6990120" cy="3560760"/>
          </a:xfrm>
          <a:prstGeom prst="rect">
            <a:avLst/>
          </a:prstGeom>
          <a:noFill/>
          <a:ln>
            <a:noFill/>
          </a:ln>
        </p:spPr>
      </p:pic>
      <p:sp>
        <p:nvSpPr>
          <p:cNvPr id="1265" name="Google Shape;1265;p136"/>
          <p:cNvSpPr/>
          <p:nvPr/>
        </p:nvSpPr>
        <p:spPr>
          <a:xfrm>
            <a:off x="5834880" y="6248520"/>
            <a:ext cx="50076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Can we draw bar charts for all 4 columns?</a:t>
            </a:r>
            <a:endParaRPr b="0" i="0" sz="18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418da41ad9_0_250"/>
          <p:cNvSpPr/>
          <p:nvPr/>
        </p:nvSpPr>
        <p:spPr>
          <a:xfrm>
            <a:off x="1202760" y="284040"/>
            <a:ext cx="978180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GIT FLOW </a:t>
            </a:r>
            <a:endParaRPr b="0" i="0" sz="4000" u="none" cap="none" strike="noStrike">
              <a:latin typeface="Arial"/>
              <a:ea typeface="Arial"/>
              <a:cs typeface="Arial"/>
              <a:sym typeface="Arial"/>
            </a:endParaRPr>
          </a:p>
        </p:txBody>
      </p:sp>
      <p:sp>
        <p:nvSpPr>
          <p:cNvPr id="192" name="Google Shape;192;g1418da41ad9_0_250"/>
          <p:cNvSpPr/>
          <p:nvPr/>
        </p:nvSpPr>
        <p:spPr>
          <a:xfrm>
            <a:off x="1202760" y="2011680"/>
            <a:ext cx="9781800" cy="42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g1418da41ad9_0_250"/>
          <p:cNvPicPr preferRelativeResize="0"/>
          <p:nvPr/>
        </p:nvPicPr>
        <p:blipFill>
          <a:blip r:embed="rId3">
            <a:alphaModFix/>
          </a:blip>
          <a:stretch>
            <a:fillRect/>
          </a:stretch>
        </p:blipFill>
        <p:spPr>
          <a:xfrm>
            <a:off x="909625" y="1622975"/>
            <a:ext cx="10372725" cy="49815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0" name="Shape 1270"/>
        <p:cNvGrpSpPr/>
        <p:nvPr/>
      </p:nvGrpSpPr>
      <p:grpSpPr>
        <a:xfrm>
          <a:off x="0" y="0"/>
          <a:ext cx="0" cy="0"/>
          <a:chOff x="0" y="0"/>
          <a:chExt cx="0" cy="0"/>
        </a:xfrm>
      </p:grpSpPr>
      <p:sp>
        <p:nvSpPr>
          <p:cNvPr id="1271" name="Google Shape;1271;p137"/>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37"/>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3" name="Google Shape;1273;p137"/>
          <p:cNvPicPr preferRelativeResize="0"/>
          <p:nvPr/>
        </p:nvPicPr>
        <p:blipFill rotWithShape="1">
          <a:blip r:embed="rId3">
            <a:alphaModFix/>
          </a:blip>
          <a:srcRect b="0" l="0" r="0" t="0"/>
          <a:stretch/>
        </p:blipFill>
        <p:spPr>
          <a:xfrm>
            <a:off x="2887200" y="699480"/>
            <a:ext cx="6369840" cy="4344840"/>
          </a:xfrm>
          <a:prstGeom prst="rect">
            <a:avLst/>
          </a:prstGeom>
          <a:noFill/>
          <a:ln>
            <a:noFill/>
          </a:ln>
        </p:spPr>
      </p:pic>
      <p:pic>
        <p:nvPicPr>
          <p:cNvPr id="1274" name="Google Shape;1274;p137"/>
          <p:cNvPicPr preferRelativeResize="0"/>
          <p:nvPr/>
        </p:nvPicPr>
        <p:blipFill rotWithShape="1">
          <a:blip r:embed="rId4">
            <a:alphaModFix/>
          </a:blip>
          <a:srcRect b="0" l="0" r="0" t="0"/>
          <a:stretch/>
        </p:blipFill>
        <p:spPr>
          <a:xfrm>
            <a:off x="646200" y="5667120"/>
            <a:ext cx="4234680" cy="778680"/>
          </a:xfrm>
          <a:prstGeom prst="rect">
            <a:avLst/>
          </a:prstGeom>
          <a:noFill/>
          <a:ln>
            <a:noFill/>
          </a:ln>
        </p:spPr>
      </p:pic>
      <p:sp>
        <p:nvSpPr>
          <p:cNvPr id="1275" name="Google Shape;1275;p137"/>
          <p:cNvSpPr/>
          <p:nvPr/>
        </p:nvSpPr>
        <p:spPr>
          <a:xfrm>
            <a:off x="5532840" y="5978880"/>
            <a:ext cx="44820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How to convert to bar.. Multiple bars?</a:t>
            </a:r>
            <a:endParaRPr b="0" i="0" sz="1800" u="none" cap="none" strike="noStrike">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0" name="Shape 1280"/>
        <p:cNvGrpSpPr/>
        <p:nvPr/>
      </p:nvGrpSpPr>
      <p:grpSpPr>
        <a:xfrm>
          <a:off x="0" y="0"/>
          <a:ext cx="0" cy="0"/>
          <a:chOff x="0" y="0"/>
          <a:chExt cx="0" cy="0"/>
        </a:xfrm>
      </p:grpSpPr>
      <p:sp>
        <p:nvSpPr>
          <p:cNvPr id="1281" name="Google Shape;1281;p13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a:t>
            </a:r>
            <a:endParaRPr b="0" i="0" sz="4000" u="none" cap="none" strike="noStrike">
              <a:latin typeface="Arial"/>
              <a:ea typeface="Arial"/>
              <a:cs typeface="Arial"/>
              <a:sym typeface="Arial"/>
            </a:endParaRPr>
          </a:p>
        </p:txBody>
      </p:sp>
      <p:sp>
        <p:nvSpPr>
          <p:cNvPr id="1282" name="Google Shape;1282;p138"/>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3" name="Google Shape;1283;p138"/>
          <p:cNvPicPr preferRelativeResize="0"/>
          <p:nvPr/>
        </p:nvPicPr>
        <p:blipFill rotWithShape="1">
          <a:blip r:embed="rId3">
            <a:alphaModFix/>
          </a:blip>
          <a:srcRect b="0" l="0" r="0" t="0"/>
          <a:stretch/>
        </p:blipFill>
        <p:spPr>
          <a:xfrm>
            <a:off x="6358320" y="1853280"/>
            <a:ext cx="5003280" cy="3412440"/>
          </a:xfrm>
          <a:prstGeom prst="rect">
            <a:avLst/>
          </a:prstGeom>
          <a:noFill/>
          <a:ln>
            <a:noFill/>
          </a:ln>
        </p:spPr>
      </p:pic>
      <p:pic>
        <p:nvPicPr>
          <p:cNvPr id="1284" name="Google Shape;1284;p138"/>
          <p:cNvPicPr preferRelativeResize="0"/>
          <p:nvPr/>
        </p:nvPicPr>
        <p:blipFill rotWithShape="1">
          <a:blip r:embed="rId4">
            <a:alphaModFix/>
          </a:blip>
          <a:srcRect b="0" l="0" r="0" t="0"/>
          <a:stretch/>
        </p:blipFill>
        <p:spPr>
          <a:xfrm>
            <a:off x="646200" y="5667120"/>
            <a:ext cx="4234680" cy="778680"/>
          </a:xfrm>
          <a:prstGeom prst="rect">
            <a:avLst/>
          </a:prstGeom>
          <a:noFill/>
          <a:ln>
            <a:noFill/>
          </a:ln>
        </p:spPr>
      </p:pic>
      <p:pic>
        <p:nvPicPr>
          <p:cNvPr id="1285" name="Google Shape;1285;p138"/>
          <p:cNvPicPr preferRelativeResize="0"/>
          <p:nvPr/>
        </p:nvPicPr>
        <p:blipFill rotWithShape="1">
          <a:blip r:embed="rId5">
            <a:alphaModFix/>
          </a:blip>
          <a:srcRect b="0" l="0" r="0" t="0"/>
          <a:stretch/>
        </p:blipFill>
        <p:spPr>
          <a:xfrm>
            <a:off x="5576760" y="5667120"/>
            <a:ext cx="5261760" cy="778680"/>
          </a:xfrm>
          <a:prstGeom prst="rect">
            <a:avLst/>
          </a:prstGeom>
          <a:noFill/>
          <a:ln>
            <a:noFill/>
          </a:ln>
        </p:spPr>
      </p:pic>
      <p:pic>
        <p:nvPicPr>
          <p:cNvPr id="1286" name="Google Shape;1286;p138"/>
          <p:cNvPicPr preferRelativeResize="0"/>
          <p:nvPr/>
        </p:nvPicPr>
        <p:blipFill rotWithShape="1">
          <a:blip r:embed="rId6">
            <a:alphaModFix/>
          </a:blip>
          <a:srcRect b="0" l="0" r="0" t="0"/>
          <a:stretch/>
        </p:blipFill>
        <p:spPr>
          <a:xfrm>
            <a:off x="180360" y="2142720"/>
            <a:ext cx="5761440" cy="293472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1" name="Shape 1291"/>
        <p:cNvGrpSpPr/>
        <p:nvPr/>
      </p:nvGrpSpPr>
      <p:grpSpPr>
        <a:xfrm>
          <a:off x="0" y="0"/>
          <a:ext cx="0" cy="0"/>
          <a:chOff x="0" y="0"/>
          <a:chExt cx="0" cy="0"/>
        </a:xfrm>
      </p:grpSpPr>
      <p:sp>
        <p:nvSpPr>
          <p:cNvPr id="1292" name="Google Shape;1292;p13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SIMILAR SOLUTION</a:t>
            </a:r>
            <a:endParaRPr b="0" i="0" sz="4000" u="none" cap="none" strike="noStrike">
              <a:latin typeface="Arial"/>
              <a:ea typeface="Arial"/>
              <a:cs typeface="Arial"/>
              <a:sym typeface="Arial"/>
            </a:endParaRPr>
          </a:p>
        </p:txBody>
      </p:sp>
      <p:sp>
        <p:nvSpPr>
          <p:cNvPr id="1293" name="Google Shape;1293;p13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4" name="Google Shape;1294;p139"/>
          <p:cNvPicPr preferRelativeResize="0"/>
          <p:nvPr/>
        </p:nvPicPr>
        <p:blipFill rotWithShape="1">
          <a:blip r:embed="rId3">
            <a:alphaModFix/>
          </a:blip>
          <a:srcRect b="0" l="0" r="0" t="0"/>
          <a:stretch/>
        </p:blipFill>
        <p:spPr>
          <a:xfrm>
            <a:off x="6358320" y="1853280"/>
            <a:ext cx="5003280" cy="3412440"/>
          </a:xfrm>
          <a:prstGeom prst="rect">
            <a:avLst/>
          </a:prstGeom>
          <a:noFill/>
          <a:ln>
            <a:noFill/>
          </a:ln>
        </p:spPr>
      </p:pic>
      <p:pic>
        <p:nvPicPr>
          <p:cNvPr id="1295" name="Google Shape;1295;p139"/>
          <p:cNvPicPr preferRelativeResize="0"/>
          <p:nvPr/>
        </p:nvPicPr>
        <p:blipFill rotWithShape="1">
          <a:blip r:embed="rId4">
            <a:alphaModFix/>
          </a:blip>
          <a:srcRect b="0" l="0" r="0" t="0"/>
          <a:stretch/>
        </p:blipFill>
        <p:spPr>
          <a:xfrm>
            <a:off x="646200" y="5667120"/>
            <a:ext cx="4234680" cy="778680"/>
          </a:xfrm>
          <a:prstGeom prst="rect">
            <a:avLst/>
          </a:prstGeom>
          <a:noFill/>
          <a:ln>
            <a:noFill/>
          </a:ln>
        </p:spPr>
      </p:pic>
      <p:pic>
        <p:nvPicPr>
          <p:cNvPr id="1296" name="Google Shape;1296;p139"/>
          <p:cNvPicPr preferRelativeResize="0"/>
          <p:nvPr/>
        </p:nvPicPr>
        <p:blipFill rotWithShape="1">
          <a:blip r:embed="rId5">
            <a:alphaModFix/>
          </a:blip>
          <a:srcRect b="0" l="0" r="0" t="0"/>
          <a:stretch/>
        </p:blipFill>
        <p:spPr>
          <a:xfrm>
            <a:off x="5943960" y="5371200"/>
            <a:ext cx="5261760" cy="778680"/>
          </a:xfrm>
          <a:prstGeom prst="rect">
            <a:avLst/>
          </a:prstGeom>
          <a:noFill/>
          <a:ln>
            <a:noFill/>
          </a:ln>
        </p:spPr>
      </p:pic>
      <p:pic>
        <p:nvPicPr>
          <p:cNvPr id="1297" name="Google Shape;1297;p139"/>
          <p:cNvPicPr preferRelativeResize="0"/>
          <p:nvPr/>
        </p:nvPicPr>
        <p:blipFill rotWithShape="1">
          <a:blip r:embed="rId6">
            <a:alphaModFix/>
          </a:blip>
          <a:srcRect b="0" l="0" r="0" t="0"/>
          <a:stretch/>
        </p:blipFill>
        <p:spPr>
          <a:xfrm>
            <a:off x="180360" y="2142720"/>
            <a:ext cx="5761440" cy="2934720"/>
          </a:xfrm>
          <a:prstGeom prst="rect">
            <a:avLst/>
          </a:prstGeom>
          <a:noFill/>
          <a:ln>
            <a:noFill/>
          </a:ln>
        </p:spPr>
      </p:pic>
      <p:pic>
        <p:nvPicPr>
          <p:cNvPr id="1298" name="Google Shape;1298;p139"/>
          <p:cNvPicPr preferRelativeResize="0"/>
          <p:nvPr/>
        </p:nvPicPr>
        <p:blipFill rotWithShape="1">
          <a:blip r:embed="rId7">
            <a:alphaModFix/>
          </a:blip>
          <a:srcRect b="0" l="0" r="0" t="0"/>
          <a:stretch/>
        </p:blipFill>
        <p:spPr>
          <a:xfrm>
            <a:off x="5943960" y="6292440"/>
            <a:ext cx="2473200" cy="4932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2" name="Shape 1302"/>
        <p:cNvGrpSpPr/>
        <p:nvPr/>
      </p:nvGrpSpPr>
      <p:grpSpPr>
        <a:xfrm>
          <a:off x="0" y="0"/>
          <a:ext cx="0" cy="0"/>
          <a:chOff x="0" y="0"/>
          <a:chExt cx="0" cy="0"/>
        </a:xfrm>
      </p:grpSpPr>
      <p:sp>
        <p:nvSpPr>
          <p:cNvPr id="1303" name="Google Shape;1303;p14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HOW TO GET THIS?</a:t>
            </a:r>
            <a:endParaRPr b="0" i="0" sz="4000" u="none" cap="none" strike="noStrike">
              <a:latin typeface="Arial"/>
              <a:ea typeface="Arial"/>
              <a:cs typeface="Arial"/>
              <a:sym typeface="Arial"/>
            </a:endParaRPr>
          </a:p>
        </p:txBody>
      </p:sp>
      <p:sp>
        <p:nvSpPr>
          <p:cNvPr id="1304" name="Google Shape;1304;p140"/>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5" name="Google Shape;1305;p140"/>
          <p:cNvPicPr preferRelativeResize="0"/>
          <p:nvPr/>
        </p:nvPicPr>
        <p:blipFill rotWithShape="1">
          <a:blip r:embed="rId3">
            <a:alphaModFix/>
          </a:blip>
          <a:srcRect b="0" l="0" r="0" t="0"/>
          <a:stretch/>
        </p:blipFill>
        <p:spPr>
          <a:xfrm>
            <a:off x="2475360" y="1709640"/>
            <a:ext cx="6862320" cy="3636720"/>
          </a:xfrm>
          <a:prstGeom prst="rect">
            <a:avLst/>
          </a:prstGeom>
          <a:noFill/>
          <a:ln>
            <a:noFill/>
          </a:ln>
        </p:spPr>
      </p:pic>
      <p:pic>
        <p:nvPicPr>
          <p:cNvPr id="1306" name="Google Shape;1306;p140"/>
          <p:cNvPicPr preferRelativeResize="0"/>
          <p:nvPr/>
        </p:nvPicPr>
        <p:blipFill rotWithShape="1">
          <a:blip r:embed="rId4">
            <a:alphaModFix/>
          </a:blip>
          <a:srcRect b="0" l="0" r="0" t="0"/>
          <a:stretch/>
        </p:blipFill>
        <p:spPr>
          <a:xfrm>
            <a:off x="2716560" y="5667120"/>
            <a:ext cx="5261760" cy="77868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0" name="Shape 1310"/>
        <p:cNvGrpSpPr/>
        <p:nvPr/>
      </p:nvGrpSpPr>
      <p:grpSpPr>
        <a:xfrm>
          <a:off x="0" y="0"/>
          <a:ext cx="0" cy="0"/>
          <a:chOff x="0" y="0"/>
          <a:chExt cx="0" cy="0"/>
        </a:xfrm>
      </p:grpSpPr>
      <p:sp>
        <p:nvSpPr>
          <p:cNvPr id="1311" name="Google Shape;1311;p141"/>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a:t>
            </a:r>
            <a:endParaRPr b="0" i="0" sz="4000" u="none" cap="none" strike="noStrike">
              <a:latin typeface="Arial"/>
              <a:ea typeface="Arial"/>
              <a:cs typeface="Arial"/>
              <a:sym typeface="Arial"/>
            </a:endParaRPr>
          </a:p>
        </p:txBody>
      </p:sp>
      <p:sp>
        <p:nvSpPr>
          <p:cNvPr id="1312" name="Google Shape;1312;p141"/>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3" name="Google Shape;1313;p141"/>
          <p:cNvPicPr preferRelativeResize="0"/>
          <p:nvPr/>
        </p:nvPicPr>
        <p:blipFill rotWithShape="1">
          <a:blip r:embed="rId3">
            <a:alphaModFix/>
          </a:blip>
          <a:srcRect b="0" l="0" r="0" t="0"/>
          <a:stretch/>
        </p:blipFill>
        <p:spPr>
          <a:xfrm>
            <a:off x="2475360" y="1709640"/>
            <a:ext cx="6862320" cy="3636720"/>
          </a:xfrm>
          <a:prstGeom prst="rect">
            <a:avLst/>
          </a:prstGeom>
          <a:noFill/>
          <a:ln>
            <a:noFill/>
          </a:ln>
        </p:spPr>
      </p:pic>
      <p:pic>
        <p:nvPicPr>
          <p:cNvPr id="1314" name="Google Shape;1314;p141"/>
          <p:cNvPicPr preferRelativeResize="0"/>
          <p:nvPr/>
        </p:nvPicPr>
        <p:blipFill rotWithShape="1">
          <a:blip r:embed="rId4">
            <a:alphaModFix/>
          </a:blip>
          <a:srcRect b="0" l="0" r="0" t="0"/>
          <a:stretch/>
        </p:blipFill>
        <p:spPr>
          <a:xfrm>
            <a:off x="6438240" y="5710680"/>
            <a:ext cx="5459760" cy="735120"/>
          </a:xfrm>
          <a:prstGeom prst="rect">
            <a:avLst/>
          </a:prstGeom>
          <a:noFill/>
          <a:ln>
            <a:noFill/>
          </a:ln>
        </p:spPr>
      </p:pic>
      <p:pic>
        <p:nvPicPr>
          <p:cNvPr id="1315" name="Google Shape;1315;p141"/>
          <p:cNvPicPr preferRelativeResize="0"/>
          <p:nvPr/>
        </p:nvPicPr>
        <p:blipFill rotWithShape="1">
          <a:blip r:embed="rId5">
            <a:alphaModFix/>
          </a:blip>
          <a:srcRect b="0" l="0" r="0" t="0"/>
          <a:stretch/>
        </p:blipFill>
        <p:spPr>
          <a:xfrm>
            <a:off x="312840" y="5721840"/>
            <a:ext cx="5261760" cy="77868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9" name="Shape 1319"/>
        <p:cNvGrpSpPr/>
        <p:nvPr/>
      </p:nvGrpSpPr>
      <p:grpSpPr>
        <a:xfrm>
          <a:off x="0" y="0"/>
          <a:ext cx="0" cy="0"/>
          <a:chOff x="0" y="0"/>
          <a:chExt cx="0" cy="0"/>
        </a:xfrm>
      </p:grpSpPr>
      <p:sp>
        <p:nvSpPr>
          <p:cNvPr id="1320" name="Google Shape;1320;p142"/>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STACKED?</a:t>
            </a:r>
            <a:endParaRPr b="0" i="0" sz="4000" u="none" cap="none" strike="noStrike">
              <a:latin typeface="Arial"/>
              <a:ea typeface="Arial"/>
              <a:cs typeface="Arial"/>
              <a:sym typeface="Arial"/>
            </a:endParaRPr>
          </a:p>
        </p:txBody>
      </p:sp>
      <p:sp>
        <p:nvSpPr>
          <p:cNvPr id="1321" name="Google Shape;1321;p14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2" name="Google Shape;1322;p142"/>
          <p:cNvPicPr preferRelativeResize="0"/>
          <p:nvPr/>
        </p:nvPicPr>
        <p:blipFill rotWithShape="1">
          <a:blip r:embed="rId3">
            <a:alphaModFix/>
          </a:blip>
          <a:srcRect b="0" l="0" r="0" t="0"/>
          <a:stretch/>
        </p:blipFill>
        <p:spPr>
          <a:xfrm>
            <a:off x="3035160" y="2053080"/>
            <a:ext cx="5081040" cy="3443760"/>
          </a:xfrm>
          <a:prstGeom prst="rect">
            <a:avLst/>
          </a:prstGeom>
          <a:noFill/>
          <a:ln>
            <a:noFill/>
          </a:ln>
        </p:spPr>
      </p:pic>
      <p:pic>
        <p:nvPicPr>
          <p:cNvPr id="1323" name="Google Shape;1323;p142"/>
          <p:cNvPicPr preferRelativeResize="0"/>
          <p:nvPr/>
        </p:nvPicPr>
        <p:blipFill rotWithShape="1">
          <a:blip r:embed="rId4">
            <a:alphaModFix/>
          </a:blip>
          <a:srcRect b="0" l="0" r="0" t="0"/>
          <a:stretch/>
        </p:blipFill>
        <p:spPr>
          <a:xfrm>
            <a:off x="312840" y="5721840"/>
            <a:ext cx="5261760" cy="778680"/>
          </a:xfrm>
          <a:prstGeom prst="rect">
            <a:avLst/>
          </a:prstGeom>
          <a:noFill/>
          <a:ln>
            <a:noFill/>
          </a:ln>
        </p:spPr>
      </p:pic>
      <p:pic>
        <p:nvPicPr>
          <p:cNvPr id="1324" name="Google Shape;1324;p142"/>
          <p:cNvPicPr preferRelativeResize="0"/>
          <p:nvPr/>
        </p:nvPicPr>
        <p:blipFill rotWithShape="1">
          <a:blip r:embed="rId5">
            <a:alphaModFix/>
          </a:blip>
          <a:srcRect b="0" l="0" r="0" t="0"/>
          <a:stretch/>
        </p:blipFill>
        <p:spPr>
          <a:xfrm>
            <a:off x="5969520" y="5698440"/>
            <a:ext cx="6064920" cy="80208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8" name="Shape 1328"/>
        <p:cNvGrpSpPr/>
        <p:nvPr/>
      </p:nvGrpSpPr>
      <p:grpSpPr>
        <a:xfrm>
          <a:off x="0" y="0"/>
          <a:ext cx="0" cy="0"/>
          <a:chOff x="0" y="0"/>
          <a:chExt cx="0" cy="0"/>
        </a:xfrm>
      </p:grpSpPr>
      <p:sp>
        <p:nvSpPr>
          <p:cNvPr id="1329" name="Google Shape;1329;p143"/>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ABOUT HORIZONTAL STACKED?</a:t>
            </a:r>
            <a:endParaRPr b="0" i="0" sz="4000" u="none" cap="none" strike="noStrike">
              <a:latin typeface="Arial"/>
              <a:ea typeface="Arial"/>
              <a:cs typeface="Arial"/>
              <a:sym typeface="Arial"/>
            </a:endParaRPr>
          </a:p>
        </p:txBody>
      </p:sp>
      <p:sp>
        <p:nvSpPr>
          <p:cNvPr id="1330" name="Google Shape;1330;p143"/>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1" name="Google Shape;1331;p143"/>
          <p:cNvPicPr preferRelativeResize="0"/>
          <p:nvPr/>
        </p:nvPicPr>
        <p:blipFill rotWithShape="1">
          <a:blip r:embed="rId3">
            <a:alphaModFix/>
          </a:blip>
          <a:srcRect b="0" l="0" r="0" t="0"/>
          <a:stretch/>
        </p:blipFill>
        <p:spPr>
          <a:xfrm>
            <a:off x="2536200" y="2053080"/>
            <a:ext cx="5856120" cy="404712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5" name="Shape 1335"/>
        <p:cNvGrpSpPr/>
        <p:nvPr/>
      </p:nvGrpSpPr>
      <p:grpSpPr>
        <a:xfrm>
          <a:off x="0" y="0"/>
          <a:ext cx="0" cy="0"/>
          <a:chOff x="0" y="0"/>
          <a:chExt cx="0" cy="0"/>
        </a:xfrm>
      </p:grpSpPr>
      <p:sp>
        <p:nvSpPr>
          <p:cNvPr id="1336" name="Google Shape;1336;p144"/>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CORRECT </a:t>
            </a:r>
            <a:r>
              <a:rPr b="0" i="0" lang="en-US" sz="4000" u="none" cap="none" strike="noStrike">
                <a:solidFill>
                  <a:srgbClr val="FFFFFF"/>
                </a:solidFill>
                <a:latin typeface="Noto Sans Symbols"/>
                <a:ea typeface="Noto Sans Symbols"/>
                <a:cs typeface="Noto Sans Symbols"/>
                <a:sym typeface="Noto Sans Symbols"/>
              </a:rPr>
              <a:t>☺</a:t>
            </a:r>
            <a:endParaRPr b="0" i="0" sz="4000" u="none" cap="none" strike="noStrike">
              <a:latin typeface="Arial"/>
              <a:ea typeface="Arial"/>
              <a:cs typeface="Arial"/>
              <a:sym typeface="Arial"/>
            </a:endParaRPr>
          </a:p>
        </p:txBody>
      </p:sp>
      <p:sp>
        <p:nvSpPr>
          <p:cNvPr id="1337" name="Google Shape;1337;p144"/>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8" name="Google Shape;1338;p144"/>
          <p:cNvPicPr preferRelativeResize="0"/>
          <p:nvPr/>
        </p:nvPicPr>
        <p:blipFill rotWithShape="1">
          <a:blip r:embed="rId3">
            <a:alphaModFix/>
          </a:blip>
          <a:srcRect b="0" l="0" r="0" t="0"/>
          <a:stretch/>
        </p:blipFill>
        <p:spPr>
          <a:xfrm>
            <a:off x="2536200" y="2053080"/>
            <a:ext cx="5856120" cy="4047120"/>
          </a:xfrm>
          <a:prstGeom prst="rect">
            <a:avLst/>
          </a:prstGeom>
          <a:noFill/>
          <a:ln>
            <a:noFill/>
          </a:ln>
        </p:spPr>
      </p:pic>
      <p:pic>
        <p:nvPicPr>
          <p:cNvPr id="1339" name="Google Shape;1339;p144"/>
          <p:cNvPicPr preferRelativeResize="0"/>
          <p:nvPr/>
        </p:nvPicPr>
        <p:blipFill rotWithShape="1">
          <a:blip r:embed="rId4">
            <a:alphaModFix/>
          </a:blip>
          <a:srcRect b="0" l="0" r="0" t="0"/>
          <a:stretch/>
        </p:blipFill>
        <p:spPr>
          <a:xfrm>
            <a:off x="2742120" y="6363000"/>
            <a:ext cx="5650200" cy="49284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4" name="Shape 1344"/>
        <p:cNvGrpSpPr/>
        <p:nvPr/>
      </p:nvGrpSpPr>
      <p:grpSpPr>
        <a:xfrm>
          <a:off x="0" y="0"/>
          <a:ext cx="0" cy="0"/>
          <a:chOff x="0" y="0"/>
          <a:chExt cx="0" cy="0"/>
        </a:xfrm>
      </p:grpSpPr>
      <p:sp>
        <p:nvSpPr>
          <p:cNvPr id="1345" name="Google Shape;1345;p145"/>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HISTOGRAMS VS BAR PLOTS?</a:t>
            </a:r>
            <a:endParaRPr b="0" i="0" sz="4000" u="none" cap="none" strike="noStrike">
              <a:latin typeface="Arial"/>
              <a:ea typeface="Arial"/>
              <a:cs typeface="Arial"/>
              <a:sym typeface="Arial"/>
            </a:endParaRPr>
          </a:p>
        </p:txBody>
      </p:sp>
      <p:sp>
        <p:nvSpPr>
          <p:cNvPr id="1346" name="Google Shape;1346;p145"/>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ifference Between Histogram and Bar Graph (with Comparison Chart) - Key  Differences" id="1347" name="Google Shape;1347;p145"/>
          <p:cNvPicPr preferRelativeResize="0"/>
          <p:nvPr/>
        </p:nvPicPr>
        <p:blipFill rotWithShape="1">
          <a:blip r:embed="rId3">
            <a:alphaModFix/>
          </a:blip>
          <a:srcRect b="0" l="0" r="0" t="0"/>
          <a:stretch/>
        </p:blipFill>
        <p:spPr>
          <a:xfrm>
            <a:off x="1477800" y="1853280"/>
            <a:ext cx="7168320" cy="3141000"/>
          </a:xfrm>
          <a:prstGeom prst="rect">
            <a:avLst/>
          </a:prstGeom>
          <a:noFill/>
          <a:ln>
            <a:noFill/>
          </a:ln>
        </p:spPr>
      </p:pic>
      <p:sp>
        <p:nvSpPr>
          <p:cNvPr id="1348" name="Google Shape;1348;p145"/>
          <p:cNvSpPr/>
          <p:nvPr/>
        </p:nvSpPr>
        <p:spPr>
          <a:xfrm>
            <a:off x="7527960" y="6089040"/>
            <a:ext cx="232092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Any differences?</a:t>
            </a:r>
            <a:endParaRPr b="0" i="0" sz="1800" u="none" cap="none" strike="noStrike">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3" name="Shape 1353"/>
        <p:cNvGrpSpPr/>
        <p:nvPr/>
      </p:nvGrpSpPr>
      <p:grpSpPr>
        <a:xfrm>
          <a:off x="0" y="0"/>
          <a:ext cx="0" cy="0"/>
          <a:chOff x="0" y="0"/>
          <a:chExt cx="0" cy="0"/>
        </a:xfrm>
      </p:grpSpPr>
      <p:sp>
        <p:nvSpPr>
          <p:cNvPr id="1354" name="Google Shape;1354;p146"/>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4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hy is a bar graph preferable than a histogram? - Quora" id="1356" name="Google Shape;1356;p146"/>
          <p:cNvPicPr preferRelativeResize="0"/>
          <p:nvPr/>
        </p:nvPicPr>
        <p:blipFill rotWithShape="1">
          <a:blip r:embed="rId3">
            <a:alphaModFix/>
          </a:blip>
          <a:srcRect b="0" l="0" r="0" t="0"/>
          <a:stretch/>
        </p:blipFill>
        <p:spPr>
          <a:xfrm>
            <a:off x="1930680" y="1853280"/>
            <a:ext cx="6495840" cy="3936960"/>
          </a:xfrm>
          <a:prstGeom prst="rect">
            <a:avLst/>
          </a:prstGeom>
          <a:noFill/>
          <a:ln>
            <a:noFill/>
          </a:ln>
        </p:spPr>
      </p:pic>
      <p:sp>
        <p:nvSpPr>
          <p:cNvPr id="1357" name="Google Shape;1357;p146"/>
          <p:cNvSpPr/>
          <p:nvPr/>
        </p:nvSpPr>
        <p:spPr>
          <a:xfrm>
            <a:off x="7305840" y="6263280"/>
            <a:ext cx="196272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Axes needed?</a:t>
            </a:r>
            <a:endParaRPr b="0" i="0" sz="1800" u="none" cap="none" strike="noStrike">
              <a:latin typeface="Arial"/>
              <a:ea typeface="Arial"/>
              <a:cs typeface="Arial"/>
              <a:sym typeface="Arial"/>
            </a:endParaRPr>
          </a:p>
        </p:txBody>
      </p:sp>
      <p:sp>
        <p:nvSpPr>
          <p:cNvPr id="1358" name="Google Shape;1358;p146"/>
          <p:cNvSpPr/>
          <p:nvPr/>
        </p:nvSpPr>
        <p:spPr>
          <a:xfrm>
            <a:off x="8887320" y="6263280"/>
            <a:ext cx="27003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Sure for bar graph?</a:t>
            </a:r>
            <a:endParaRPr b="0" i="0" sz="18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0"/>
          <p:cNvSpPr/>
          <p:nvPr/>
        </p:nvSpPr>
        <p:spPr>
          <a:xfrm>
            <a:off x="609480" y="273600"/>
            <a:ext cx="10971720" cy="1144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highlight>
                  <a:srgbClr val="FFFF00"/>
                </a:highlight>
                <a:latin typeface="Arial"/>
                <a:ea typeface="Arial"/>
                <a:cs typeface="Arial"/>
                <a:sym typeface="Arial"/>
              </a:rPr>
              <a:t>Github demo</a:t>
            </a:r>
            <a:endParaRPr b="0" i="0" sz="4400" u="none" cap="none" strike="noStrike">
              <a:latin typeface="Arial"/>
              <a:ea typeface="Arial"/>
              <a:cs typeface="Arial"/>
              <a:sym typeface="Arial"/>
            </a:endParaRPr>
          </a:p>
        </p:txBody>
      </p:sp>
      <p:pic>
        <p:nvPicPr>
          <p:cNvPr descr="GitHub Logos and Usage · GitHub" id="199" name="Google Shape;199;p10"/>
          <p:cNvPicPr preferRelativeResize="0"/>
          <p:nvPr/>
        </p:nvPicPr>
        <p:blipFill rotWithShape="1">
          <a:blip r:embed="rId3">
            <a:alphaModFix/>
          </a:blip>
          <a:srcRect b="0" l="0" r="0" t="0"/>
          <a:stretch/>
        </p:blipFill>
        <p:spPr>
          <a:xfrm>
            <a:off x="4106880" y="1604520"/>
            <a:ext cx="3976560" cy="397656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3" name="Shape 1363"/>
        <p:cNvGrpSpPr/>
        <p:nvPr/>
      </p:nvGrpSpPr>
      <p:grpSpPr>
        <a:xfrm>
          <a:off x="0" y="0"/>
          <a:ext cx="0" cy="0"/>
          <a:chOff x="0" y="0"/>
          <a:chExt cx="0" cy="0"/>
        </a:xfrm>
      </p:grpSpPr>
      <p:sp>
        <p:nvSpPr>
          <p:cNvPr id="1364" name="Google Shape;1364;p147"/>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COUNTPLOT</a:t>
            </a:r>
            <a:endParaRPr b="0" i="0" sz="4000" u="none" cap="none" strike="noStrike">
              <a:latin typeface="Arial"/>
              <a:ea typeface="Arial"/>
              <a:cs typeface="Arial"/>
              <a:sym typeface="Arial"/>
            </a:endParaRPr>
          </a:p>
        </p:txBody>
      </p:sp>
      <p:sp>
        <p:nvSpPr>
          <p:cNvPr id="1365" name="Google Shape;1365;p147"/>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http://seaborn.pydata.org/examples/index.html</a:t>
            </a:r>
            <a:endParaRPr b="0" i="0" sz="2200" u="none" cap="none" strike="noStrike">
              <a:latin typeface="Arial"/>
              <a:ea typeface="Arial"/>
              <a:cs typeface="Arial"/>
              <a:sym typeface="Arial"/>
            </a:endParaRPr>
          </a:p>
        </p:txBody>
      </p:sp>
      <p:pic>
        <p:nvPicPr>
          <p:cNvPr id="1366" name="Google Shape;1366;p147"/>
          <p:cNvPicPr preferRelativeResize="0"/>
          <p:nvPr/>
        </p:nvPicPr>
        <p:blipFill rotWithShape="1">
          <a:blip r:embed="rId3">
            <a:alphaModFix/>
          </a:blip>
          <a:srcRect b="0" l="0" r="0" t="0"/>
          <a:stretch/>
        </p:blipFill>
        <p:spPr>
          <a:xfrm>
            <a:off x="7174080" y="1962000"/>
            <a:ext cx="4837320" cy="702720"/>
          </a:xfrm>
          <a:prstGeom prst="rect">
            <a:avLst/>
          </a:prstGeom>
          <a:noFill/>
          <a:ln>
            <a:noFill/>
          </a:ln>
        </p:spPr>
      </p:pic>
      <p:pic>
        <p:nvPicPr>
          <p:cNvPr id="1367" name="Google Shape;1367;p147"/>
          <p:cNvPicPr preferRelativeResize="0"/>
          <p:nvPr/>
        </p:nvPicPr>
        <p:blipFill rotWithShape="1">
          <a:blip r:embed="rId4">
            <a:alphaModFix/>
          </a:blip>
          <a:srcRect b="0" l="0" r="0" t="0"/>
          <a:stretch/>
        </p:blipFill>
        <p:spPr>
          <a:xfrm>
            <a:off x="7502760" y="3281040"/>
            <a:ext cx="4179960" cy="3341520"/>
          </a:xfrm>
          <a:prstGeom prst="rect">
            <a:avLst/>
          </a:prstGeom>
          <a:noFill/>
          <a:ln>
            <a:noFill/>
          </a:ln>
        </p:spPr>
      </p:pic>
      <p:sp>
        <p:nvSpPr>
          <p:cNvPr id="1368" name="Google Shape;1368;p147"/>
          <p:cNvSpPr/>
          <p:nvPr/>
        </p:nvSpPr>
        <p:spPr>
          <a:xfrm>
            <a:off x="832320" y="5452560"/>
            <a:ext cx="37929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Also check their tutorial tab</a:t>
            </a:r>
            <a:endParaRPr b="0" i="0" sz="1800" u="none" cap="none" strike="noStrike">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2" name="Shape 1372"/>
        <p:cNvGrpSpPr/>
        <p:nvPr/>
      </p:nvGrpSpPr>
      <p:grpSpPr>
        <a:xfrm>
          <a:off x="0" y="0"/>
          <a:ext cx="0" cy="0"/>
          <a:chOff x="0" y="0"/>
          <a:chExt cx="0" cy="0"/>
        </a:xfrm>
      </p:grpSpPr>
      <p:sp>
        <p:nvSpPr>
          <p:cNvPr id="1373" name="Google Shape;1373;p14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HISTOGRAM OR BAR PLOT?</a:t>
            </a:r>
            <a:endParaRPr b="0" i="0" sz="4000" u="none" cap="none" strike="noStrike">
              <a:latin typeface="Arial"/>
              <a:ea typeface="Arial"/>
              <a:cs typeface="Arial"/>
              <a:sym typeface="Arial"/>
            </a:endParaRPr>
          </a:p>
        </p:txBody>
      </p:sp>
      <p:sp>
        <p:nvSpPr>
          <p:cNvPr id="1374" name="Google Shape;1374;p148"/>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5" name="Google Shape;1375;p148"/>
          <p:cNvPicPr preferRelativeResize="0"/>
          <p:nvPr/>
        </p:nvPicPr>
        <p:blipFill rotWithShape="1">
          <a:blip r:embed="rId3">
            <a:alphaModFix/>
          </a:blip>
          <a:srcRect b="0" l="0" r="0" t="0"/>
          <a:stretch/>
        </p:blipFill>
        <p:spPr>
          <a:xfrm>
            <a:off x="2024280" y="2503440"/>
            <a:ext cx="6645960" cy="394236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0" name="Shape 1380"/>
        <p:cNvGrpSpPr/>
        <p:nvPr/>
      </p:nvGrpSpPr>
      <p:grpSpPr>
        <a:xfrm>
          <a:off x="0" y="0"/>
          <a:ext cx="0" cy="0"/>
          <a:chOff x="0" y="0"/>
          <a:chExt cx="0" cy="0"/>
        </a:xfrm>
      </p:grpSpPr>
      <p:sp>
        <p:nvSpPr>
          <p:cNvPr id="1381" name="Google Shape;1381;p14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HISTOGRAM OR BAR PLOT?</a:t>
            </a:r>
            <a:endParaRPr b="0" i="0" sz="4000" u="none" cap="none" strike="noStrike">
              <a:latin typeface="Arial"/>
              <a:ea typeface="Arial"/>
              <a:cs typeface="Arial"/>
              <a:sym typeface="Arial"/>
            </a:endParaRPr>
          </a:p>
        </p:txBody>
      </p:sp>
      <p:sp>
        <p:nvSpPr>
          <p:cNvPr id="1382" name="Google Shape;1382;p14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3" name="Google Shape;1383;p149"/>
          <p:cNvPicPr preferRelativeResize="0"/>
          <p:nvPr/>
        </p:nvPicPr>
        <p:blipFill rotWithShape="1">
          <a:blip r:embed="rId3">
            <a:alphaModFix/>
          </a:blip>
          <a:srcRect b="0" l="0" r="0" t="0"/>
          <a:stretch/>
        </p:blipFill>
        <p:spPr>
          <a:xfrm>
            <a:off x="2024280" y="2503440"/>
            <a:ext cx="6645960" cy="3942360"/>
          </a:xfrm>
          <a:prstGeom prst="rect">
            <a:avLst/>
          </a:prstGeom>
          <a:noFill/>
          <a:ln>
            <a:noFill/>
          </a:ln>
        </p:spPr>
      </p:pic>
      <p:pic>
        <p:nvPicPr>
          <p:cNvPr id="1384" name="Google Shape;1384;p149"/>
          <p:cNvPicPr preferRelativeResize="0"/>
          <p:nvPr/>
        </p:nvPicPr>
        <p:blipFill rotWithShape="1">
          <a:blip r:embed="rId4">
            <a:alphaModFix/>
          </a:blip>
          <a:srcRect b="0" l="0" r="0" t="0"/>
          <a:stretch/>
        </p:blipFill>
        <p:spPr>
          <a:xfrm>
            <a:off x="2024280" y="1686240"/>
            <a:ext cx="6789600" cy="531360"/>
          </a:xfrm>
          <a:prstGeom prst="rect">
            <a:avLst/>
          </a:prstGeom>
          <a:noFill/>
          <a:ln>
            <a:noFill/>
          </a:ln>
        </p:spPr>
      </p:pic>
      <p:sp>
        <p:nvSpPr>
          <p:cNvPr id="1385" name="Google Shape;1385;p149"/>
          <p:cNvSpPr/>
          <p:nvPr/>
        </p:nvSpPr>
        <p:spPr>
          <a:xfrm>
            <a:off x="8667000" y="3084120"/>
            <a:ext cx="366804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What does the code mean?</a:t>
            </a:r>
            <a:endParaRPr b="0" i="0" sz="1800" u="none" cap="none" strike="noStrike">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9" name="Shape 1389"/>
        <p:cNvGrpSpPr/>
        <p:nvPr/>
      </p:nvGrpSpPr>
      <p:grpSpPr>
        <a:xfrm>
          <a:off x="0" y="0"/>
          <a:ext cx="0" cy="0"/>
          <a:chOff x="0" y="0"/>
          <a:chExt cx="0" cy="0"/>
        </a:xfrm>
      </p:grpSpPr>
      <p:sp>
        <p:nvSpPr>
          <p:cNvPr id="1390" name="Google Shape;1390;p15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TO CHOOSE?</a:t>
            </a:r>
            <a:endParaRPr b="0" i="0" sz="4000" u="none" cap="none" strike="noStrike">
              <a:latin typeface="Arial"/>
              <a:ea typeface="Arial"/>
              <a:cs typeface="Arial"/>
              <a:sym typeface="Arial"/>
            </a:endParaRPr>
          </a:p>
        </p:txBody>
      </p:sp>
      <p:sp>
        <p:nvSpPr>
          <p:cNvPr id="1391" name="Google Shape;1391;p150"/>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2" name="Google Shape;1392;p150"/>
          <p:cNvPicPr preferRelativeResize="0"/>
          <p:nvPr/>
        </p:nvPicPr>
        <p:blipFill rotWithShape="1">
          <a:blip r:embed="rId3">
            <a:alphaModFix/>
          </a:blip>
          <a:srcRect b="0" l="0" r="0" t="0"/>
          <a:stretch/>
        </p:blipFill>
        <p:spPr>
          <a:xfrm>
            <a:off x="4934160" y="2053080"/>
            <a:ext cx="6472080" cy="3757320"/>
          </a:xfrm>
          <a:prstGeom prst="rect">
            <a:avLst/>
          </a:prstGeom>
          <a:noFill/>
          <a:ln>
            <a:noFill/>
          </a:ln>
        </p:spPr>
      </p:pic>
      <p:pic>
        <p:nvPicPr>
          <p:cNvPr id="1393" name="Google Shape;1393;p150"/>
          <p:cNvPicPr preferRelativeResize="0"/>
          <p:nvPr/>
        </p:nvPicPr>
        <p:blipFill rotWithShape="1">
          <a:blip r:embed="rId4">
            <a:alphaModFix/>
          </a:blip>
          <a:srcRect b="0" l="0" r="0" t="0"/>
          <a:stretch/>
        </p:blipFill>
        <p:spPr>
          <a:xfrm>
            <a:off x="439200" y="1742040"/>
            <a:ext cx="3854880" cy="51138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8" name="Shape 1398"/>
        <p:cNvGrpSpPr/>
        <p:nvPr/>
      </p:nvGrpSpPr>
      <p:grpSpPr>
        <a:xfrm>
          <a:off x="0" y="0"/>
          <a:ext cx="0" cy="0"/>
          <a:chOff x="0" y="0"/>
          <a:chExt cx="0" cy="0"/>
        </a:xfrm>
      </p:grpSpPr>
      <p:sp>
        <p:nvSpPr>
          <p:cNvPr id="1399" name="Google Shape;1399;p151"/>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TO CHOOSE?</a:t>
            </a:r>
            <a:endParaRPr b="0" i="0" sz="4000" u="none" cap="none" strike="noStrike">
              <a:latin typeface="Arial"/>
              <a:ea typeface="Arial"/>
              <a:cs typeface="Arial"/>
              <a:sym typeface="Arial"/>
            </a:endParaRPr>
          </a:p>
        </p:txBody>
      </p:sp>
      <p:sp>
        <p:nvSpPr>
          <p:cNvPr id="1400" name="Google Shape;1400;p151"/>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1" name="Google Shape;1401;p151"/>
          <p:cNvPicPr preferRelativeResize="0"/>
          <p:nvPr/>
        </p:nvPicPr>
        <p:blipFill rotWithShape="1">
          <a:blip r:embed="rId3">
            <a:alphaModFix/>
          </a:blip>
          <a:srcRect b="0" l="0" r="0" t="0"/>
          <a:stretch/>
        </p:blipFill>
        <p:spPr>
          <a:xfrm>
            <a:off x="4934160" y="2053080"/>
            <a:ext cx="6472080" cy="3757320"/>
          </a:xfrm>
          <a:prstGeom prst="rect">
            <a:avLst/>
          </a:prstGeom>
          <a:noFill/>
          <a:ln>
            <a:noFill/>
          </a:ln>
        </p:spPr>
      </p:pic>
      <p:pic>
        <p:nvPicPr>
          <p:cNvPr id="1402" name="Google Shape;1402;p151"/>
          <p:cNvPicPr preferRelativeResize="0"/>
          <p:nvPr/>
        </p:nvPicPr>
        <p:blipFill rotWithShape="1">
          <a:blip r:embed="rId4">
            <a:alphaModFix/>
          </a:blip>
          <a:srcRect b="0" l="0" r="0" t="0"/>
          <a:stretch/>
        </p:blipFill>
        <p:spPr>
          <a:xfrm>
            <a:off x="439200" y="1742040"/>
            <a:ext cx="3854880" cy="5113800"/>
          </a:xfrm>
          <a:prstGeom prst="rect">
            <a:avLst/>
          </a:prstGeom>
          <a:noFill/>
          <a:ln>
            <a:noFill/>
          </a:ln>
        </p:spPr>
      </p:pic>
      <p:pic>
        <p:nvPicPr>
          <p:cNvPr id="1403" name="Google Shape;1403;p151"/>
          <p:cNvPicPr preferRelativeResize="0"/>
          <p:nvPr/>
        </p:nvPicPr>
        <p:blipFill rotWithShape="1">
          <a:blip r:embed="rId5">
            <a:alphaModFix/>
          </a:blip>
          <a:srcRect b="0" l="0" r="0" t="0"/>
          <a:stretch/>
        </p:blipFill>
        <p:spPr>
          <a:xfrm>
            <a:off x="4408560" y="6181200"/>
            <a:ext cx="7523640" cy="53136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8" name="Shape 1408"/>
        <p:cNvGrpSpPr/>
        <p:nvPr/>
      </p:nvGrpSpPr>
      <p:grpSpPr>
        <a:xfrm>
          <a:off x="0" y="0"/>
          <a:ext cx="0" cy="0"/>
          <a:chOff x="0" y="0"/>
          <a:chExt cx="0" cy="0"/>
        </a:xfrm>
      </p:grpSpPr>
      <p:sp>
        <p:nvSpPr>
          <p:cNvPr id="1409" name="Google Shape;1409;p152"/>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OTHER OPTIONS</a:t>
            </a:r>
            <a:endParaRPr b="0" i="0" sz="4000" u="none" cap="none" strike="noStrike">
              <a:latin typeface="Arial"/>
              <a:ea typeface="Arial"/>
              <a:cs typeface="Arial"/>
              <a:sym typeface="Arial"/>
            </a:endParaRPr>
          </a:p>
        </p:txBody>
      </p:sp>
      <p:sp>
        <p:nvSpPr>
          <p:cNvPr id="1410" name="Google Shape;1410;p15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1" name="Google Shape;1411;p152"/>
          <p:cNvPicPr preferRelativeResize="0"/>
          <p:nvPr/>
        </p:nvPicPr>
        <p:blipFill rotWithShape="1">
          <a:blip r:embed="rId3">
            <a:alphaModFix/>
          </a:blip>
          <a:srcRect b="0" l="0" r="0" t="0"/>
          <a:stretch/>
        </p:blipFill>
        <p:spPr>
          <a:xfrm>
            <a:off x="1528560" y="2173680"/>
            <a:ext cx="7638120" cy="447516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6" name="Shape 1416"/>
        <p:cNvGrpSpPr/>
        <p:nvPr/>
      </p:nvGrpSpPr>
      <p:grpSpPr>
        <a:xfrm>
          <a:off x="0" y="0"/>
          <a:ext cx="0" cy="0"/>
          <a:chOff x="0" y="0"/>
          <a:chExt cx="0" cy="0"/>
        </a:xfrm>
      </p:grpSpPr>
      <p:sp>
        <p:nvSpPr>
          <p:cNvPr id="1417" name="Google Shape;1417;p153"/>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53"/>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sng" cap="none" strike="noStrike">
                <a:solidFill>
                  <a:srgbClr val="6EAC1C"/>
                </a:solidFill>
                <a:latin typeface="Corbel"/>
                <a:ea typeface="Corbel"/>
                <a:cs typeface="Corbel"/>
                <a:sym typeface="Corbel"/>
                <a:hlinkClick r:id="rId3">
                  <a:extLst>
                    <a:ext uri="{A12FA001-AC4F-418D-AE19-62706E023703}">
                      <ahyp:hlinkClr val="tx"/>
                    </a:ext>
                  </a:extLst>
                </a:hlinkClick>
              </a:rPr>
              <a:t>https://neptune.ai/blog/pandas-plot-deep-dive-into-plotting-directly-with-pandas?utm_source=datacamp&amp;utm_medium=post&amp;utm_campaign=blog-pandas-plot-deep-dive-into-plotting-directly-with-pandas</a:t>
            </a: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p:txBody>
      </p:sp>
      <p:pic>
        <p:nvPicPr>
          <p:cNvPr id="1419" name="Google Shape;1419;p153"/>
          <p:cNvPicPr preferRelativeResize="0"/>
          <p:nvPr/>
        </p:nvPicPr>
        <p:blipFill rotWithShape="1">
          <a:blip r:embed="rId4">
            <a:alphaModFix/>
          </a:blip>
          <a:srcRect b="0" l="0" r="0" t="0"/>
          <a:stretch/>
        </p:blipFill>
        <p:spPr>
          <a:xfrm>
            <a:off x="1103400" y="2259360"/>
            <a:ext cx="8629560" cy="202032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4" name="Shape 1424"/>
        <p:cNvGrpSpPr/>
        <p:nvPr/>
      </p:nvGrpSpPr>
      <p:grpSpPr>
        <a:xfrm>
          <a:off x="0" y="0"/>
          <a:ext cx="0" cy="0"/>
          <a:chOff x="0" y="0"/>
          <a:chExt cx="0" cy="0"/>
        </a:xfrm>
      </p:grpSpPr>
      <p:sp>
        <p:nvSpPr>
          <p:cNvPr id="1425" name="Google Shape;1425;p154"/>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WHERE TO FIND REAL DATA?</a:t>
            </a:r>
            <a:endParaRPr b="0" i="0" sz="4000" u="none" cap="none" strike="noStrike">
              <a:latin typeface="Arial"/>
              <a:ea typeface="Arial"/>
              <a:cs typeface="Arial"/>
              <a:sym typeface="Arial"/>
            </a:endParaRPr>
          </a:p>
        </p:txBody>
      </p:sp>
      <p:sp>
        <p:nvSpPr>
          <p:cNvPr id="1426" name="Google Shape;1426;p154"/>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عملاق السبابة أبيض قصة حقيقية على ارض الواقع - pamnicholsdesign.com" id="1427" name="Google Shape;1427;p154"/>
          <p:cNvPicPr preferRelativeResize="0"/>
          <p:nvPr/>
        </p:nvPicPr>
        <p:blipFill rotWithShape="1">
          <a:blip r:embed="rId3">
            <a:alphaModFix/>
          </a:blip>
          <a:srcRect b="0" l="0" r="0" t="0"/>
          <a:stretch/>
        </p:blipFill>
        <p:spPr>
          <a:xfrm>
            <a:off x="2691360" y="1853640"/>
            <a:ext cx="6122880" cy="45918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1" name="Shape 1431"/>
        <p:cNvGrpSpPr/>
        <p:nvPr/>
      </p:nvGrpSpPr>
      <p:grpSpPr>
        <a:xfrm>
          <a:off x="0" y="0"/>
          <a:ext cx="0" cy="0"/>
          <a:chOff x="0" y="0"/>
          <a:chExt cx="0" cy="0"/>
        </a:xfrm>
      </p:grpSpPr>
      <p:sp>
        <p:nvSpPr>
          <p:cNvPr id="1432" name="Google Shape;1432;p155"/>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REAL DATA RESOURCES</a:t>
            </a:r>
            <a:endParaRPr b="0" i="0" sz="4000" u="none" cap="none" strike="noStrike">
              <a:latin typeface="Arial"/>
              <a:ea typeface="Arial"/>
              <a:cs typeface="Arial"/>
              <a:sym typeface="Arial"/>
            </a:endParaRPr>
          </a:p>
        </p:txBody>
      </p:sp>
      <p:sp>
        <p:nvSpPr>
          <p:cNvPr id="1433" name="Google Shape;1433;p155"/>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180720" lvl="0" marL="182880" marR="0" rtl="0" algn="l">
              <a:lnSpc>
                <a:spcPct val="90000"/>
              </a:lnSpc>
              <a:spcBef>
                <a:spcPts val="0"/>
              </a:spcBef>
              <a:spcAft>
                <a:spcPts val="0"/>
              </a:spcAft>
              <a:buClr>
                <a:srgbClr val="FFFFFF"/>
              </a:buClr>
              <a:buSzPts val="1200"/>
              <a:buFont typeface="Noto Sans Symbols"/>
              <a:buChar char="▪"/>
            </a:pPr>
            <a:r>
              <a:rPr b="0" i="0" lang="en-US" sz="1200" u="none" cap="none" strike="noStrike">
                <a:solidFill>
                  <a:srgbClr val="FFFFFF"/>
                </a:solidFill>
                <a:latin typeface="Corbel"/>
                <a:ea typeface="Corbel"/>
                <a:cs typeface="Corbel"/>
                <a:sym typeface="Corbel"/>
              </a:rPr>
              <a:t>Popular open data repositories</a:t>
            </a:r>
            <a:endParaRPr b="0" i="0" sz="1200" u="none" cap="none" strike="noStrike">
              <a:latin typeface="Arial"/>
              <a:ea typeface="Arial"/>
              <a:cs typeface="Arial"/>
              <a:sym typeface="Arial"/>
            </a:endParaRPr>
          </a:p>
          <a:p>
            <a:pPr indent="-180720" lvl="1" marL="411480" marR="0" rtl="0" algn="l">
              <a:lnSpc>
                <a:spcPct val="90000"/>
              </a:lnSpc>
              <a:spcBef>
                <a:spcPts val="402"/>
              </a:spcBef>
              <a:spcAft>
                <a:spcPts val="0"/>
              </a:spcAft>
              <a:buClr>
                <a:srgbClr val="FFFFFF"/>
              </a:buClr>
              <a:buSzPts val="1200"/>
              <a:buFont typeface="Noto Sans Symbols"/>
              <a:buChar char="▪"/>
            </a:pPr>
            <a:r>
              <a:rPr b="0" i="0" lang="en-US" sz="1200" u="sng" cap="none" strike="noStrike">
                <a:solidFill>
                  <a:srgbClr val="6EAC1C"/>
                </a:solidFill>
                <a:latin typeface="Corbel"/>
                <a:ea typeface="Corbel"/>
                <a:cs typeface="Corbel"/>
                <a:sym typeface="Corbel"/>
                <a:hlinkClick r:id="rId3">
                  <a:extLst>
                    <a:ext uri="{A12FA001-AC4F-418D-AE19-62706E023703}">
                      <ahyp:hlinkClr val="tx"/>
                    </a:ext>
                  </a:extLst>
                </a:hlinkClick>
              </a:rPr>
              <a:t>UC Irvine Machine Learning Repository</a:t>
            </a:r>
            <a:endParaRPr b="0" i="0" sz="1200" u="none" cap="none" strike="noStrike">
              <a:latin typeface="Arial"/>
              <a:ea typeface="Arial"/>
              <a:cs typeface="Arial"/>
              <a:sym typeface="Arial"/>
            </a:endParaRPr>
          </a:p>
          <a:p>
            <a:pPr indent="-180720" lvl="1" marL="411480" marR="0" rtl="0" algn="l">
              <a:lnSpc>
                <a:spcPct val="90000"/>
              </a:lnSpc>
              <a:spcBef>
                <a:spcPts val="601"/>
              </a:spcBef>
              <a:spcAft>
                <a:spcPts val="0"/>
              </a:spcAft>
              <a:buClr>
                <a:srgbClr val="FFFFFF"/>
              </a:buClr>
              <a:buSzPts val="1200"/>
              <a:buFont typeface="Noto Sans Symbols"/>
              <a:buChar char="▪"/>
            </a:pPr>
            <a:r>
              <a:rPr b="0" i="0" lang="en-US" sz="1200" u="sng" cap="none" strike="noStrike">
                <a:solidFill>
                  <a:srgbClr val="6EAC1C"/>
                </a:solidFill>
                <a:latin typeface="Corbel"/>
                <a:ea typeface="Corbel"/>
                <a:cs typeface="Corbel"/>
                <a:sym typeface="Corbel"/>
                <a:hlinkClick r:id="rId4">
                  <a:extLst>
                    <a:ext uri="{A12FA001-AC4F-418D-AE19-62706E023703}">
                      <ahyp:hlinkClr val="tx"/>
                    </a:ext>
                  </a:extLst>
                </a:hlinkClick>
              </a:rPr>
              <a:t>Kaggle datasets</a:t>
            </a:r>
            <a:endParaRPr b="0" i="0" sz="1200" u="none" cap="none" strike="noStrike">
              <a:latin typeface="Arial"/>
              <a:ea typeface="Arial"/>
              <a:cs typeface="Arial"/>
              <a:sym typeface="Arial"/>
            </a:endParaRPr>
          </a:p>
          <a:p>
            <a:pPr indent="-180720" lvl="1" marL="411480" marR="0" rtl="0" algn="l">
              <a:lnSpc>
                <a:spcPct val="90000"/>
              </a:lnSpc>
              <a:spcBef>
                <a:spcPts val="601"/>
              </a:spcBef>
              <a:spcAft>
                <a:spcPts val="0"/>
              </a:spcAft>
              <a:buClr>
                <a:srgbClr val="FFFFFF"/>
              </a:buClr>
              <a:buSzPts val="1200"/>
              <a:buFont typeface="Noto Sans Symbols"/>
              <a:buChar char="▪"/>
            </a:pPr>
            <a:r>
              <a:rPr b="0" i="0" lang="en-US" sz="1200" u="sng" cap="none" strike="noStrike">
                <a:solidFill>
                  <a:srgbClr val="6EAC1C"/>
                </a:solidFill>
                <a:latin typeface="Corbel"/>
                <a:ea typeface="Corbel"/>
                <a:cs typeface="Corbel"/>
                <a:sym typeface="Corbel"/>
                <a:hlinkClick r:id="rId5">
                  <a:extLst>
                    <a:ext uri="{A12FA001-AC4F-418D-AE19-62706E023703}">
                      <ahyp:hlinkClr val="tx"/>
                    </a:ext>
                  </a:extLst>
                </a:hlinkClick>
              </a:rPr>
              <a:t>Amazon’s AWS datasets</a:t>
            </a:r>
            <a:endParaRPr b="0" i="0" sz="1200" u="none" cap="none" strike="noStrike">
              <a:latin typeface="Arial"/>
              <a:ea typeface="Arial"/>
              <a:cs typeface="Arial"/>
              <a:sym typeface="Arial"/>
            </a:endParaRPr>
          </a:p>
          <a:p>
            <a:pPr indent="-180720" lvl="0" marL="182880" marR="0" rtl="0" algn="l">
              <a:lnSpc>
                <a:spcPct val="90000"/>
              </a:lnSpc>
              <a:spcBef>
                <a:spcPts val="1599"/>
              </a:spcBef>
              <a:spcAft>
                <a:spcPts val="0"/>
              </a:spcAft>
              <a:buClr>
                <a:srgbClr val="FFFFFF"/>
              </a:buClr>
              <a:buSzPts val="1200"/>
              <a:buFont typeface="Noto Sans Symbols"/>
              <a:buChar char="▪"/>
            </a:pPr>
            <a:r>
              <a:rPr b="0" i="0" lang="en-US" sz="1200" u="none" cap="none" strike="noStrike">
                <a:solidFill>
                  <a:srgbClr val="FFFFFF"/>
                </a:solidFill>
                <a:latin typeface="Corbel"/>
                <a:ea typeface="Corbel"/>
                <a:cs typeface="Corbel"/>
                <a:sym typeface="Corbel"/>
              </a:rPr>
              <a:t>Meta portals (they list open data repositories)</a:t>
            </a:r>
            <a:endParaRPr b="0" i="0" sz="1200" u="none" cap="none" strike="noStrike">
              <a:latin typeface="Arial"/>
              <a:ea typeface="Arial"/>
              <a:cs typeface="Arial"/>
              <a:sym typeface="Arial"/>
            </a:endParaRPr>
          </a:p>
          <a:p>
            <a:pPr indent="-180720" lvl="1" marL="411480" marR="0" rtl="0" algn="l">
              <a:lnSpc>
                <a:spcPct val="90000"/>
              </a:lnSpc>
              <a:spcBef>
                <a:spcPts val="402"/>
              </a:spcBef>
              <a:spcAft>
                <a:spcPts val="0"/>
              </a:spcAft>
              <a:buClr>
                <a:srgbClr val="FFFFFF"/>
              </a:buClr>
              <a:buSzPts val="1200"/>
              <a:buFont typeface="Noto Sans Symbols"/>
              <a:buChar char="▪"/>
            </a:pPr>
            <a:r>
              <a:rPr b="0" i="0" lang="en-US" sz="1200" u="sng" cap="none" strike="noStrike">
                <a:solidFill>
                  <a:srgbClr val="6EAC1C"/>
                </a:solidFill>
                <a:latin typeface="Corbel"/>
                <a:ea typeface="Corbel"/>
                <a:cs typeface="Corbel"/>
                <a:sym typeface="Corbel"/>
                <a:hlinkClick r:id="rId6">
                  <a:extLst>
                    <a:ext uri="{A12FA001-AC4F-418D-AE19-62706E023703}">
                      <ahyp:hlinkClr val="tx"/>
                    </a:ext>
                  </a:extLst>
                </a:hlinkClick>
              </a:rPr>
              <a:t>Data Portals</a:t>
            </a:r>
            <a:endParaRPr b="0" i="0" sz="1200" u="none" cap="none" strike="noStrike">
              <a:latin typeface="Arial"/>
              <a:ea typeface="Arial"/>
              <a:cs typeface="Arial"/>
              <a:sym typeface="Arial"/>
            </a:endParaRPr>
          </a:p>
          <a:p>
            <a:pPr indent="-180720" lvl="1" marL="411480" marR="0" rtl="0" algn="l">
              <a:lnSpc>
                <a:spcPct val="90000"/>
              </a:lnSpc>
              <a:spcBef>
                <a:spcPts val="601"/>
              </a:spcBef>
              <a:spcAft>
                <a:spcPts val="0"/>
              </a:spcAft>
              <a:buClr>
                <a:srgbClr val="FFFFFF"/>
              </a:buClr>
              <a:buSzPts val="1200"/>
              <a:buFont typeface="Noto Sans Symbols"/>
              <a:buChar char="▪"/>
            </a:pPr>
            <a:r>
              <a:rPr b="0" i="0" lang="en-US" sz="1200" u="sng" cap="none" strike="noStrike">
                <a:solidFill>
                  <a:srgbClr val="6EAC1C"/>
                </a:solidFill>
                <a:latin typeface="Corbel"/>
                <a:ea typeface="Corbel"/>
                <a:cs typeface="Corbel"/>
                <a:sym typeface="Corbel"/>
                <a:hlinkClick r:id="rId7">
                  <a:extLst>
                    <a:ext uri="{A12FA001-AC4F-418D-AE19-62706E023703}">
                      <ahyp:hlinkClr val="tx"/>
                    </a:ext>
                  </a:extLst>
                </a:hlinkClick>
              </a:rPr>
              <a:t>OpenDataMonitor</a:t>
            </a:r>
            <a:endParaRPr b="0" i="0" sz="1200" u="none" cap="none" strike="noStrike">
              <a:latin typeface="Arial"/>
              <a:ea typeface="Arial"/>
              <a:cs typeface="Arial"/>
              <a:sym typeface="Arial"/>
            </a:endParaRPr>
          </a:p>
          <a:p>
            <a:pPr indent="-180720" lvl="1" marL="411480" marR="0" rtl="0" algn="l">
              <a:lnSpc>
                <a:spcPct val="90000"/>
              </a:lnSpc>
              <a:spcBef>
                <a:spcPts val="601"/>
              </a:spcBef>
              <a:spcAft>
                <a:spcPts val="0"/>
              </a:spcAft>
              <a:buClr>
                <a:srgbClr val="FFFFFF"/>
              </a:buClr>
              <a:buSzPts val="1200"/>
              <a:buFont typeface="Noto Sans Symbols"/>
              <a:buChar char="▪"/>
            </a:pPr>
            <a:r>
              <a:rPr b="0" i="0" lang="en-US" sz="1200" u="sng" cap="none" strike="noStrike">
                <a:solidFill>
                  <a:srgbClr val="6EAC1C"/>
                </a:solidFill>
                <a:latin typeface="Corbel"/>
                <a:ea typeface="Corbel"/>
                <a:cs typeface="Corbel"/>
                <a:sym typeface="Corbel"/>
                <a:hlinkClick r:id="rId8">
                  <a:extLst>
                    <a:ext uri="{A12FA001-AC4F-418D-AE19-62706E023703}">
                      <ahyp:hlinkClr val="tx"/>
                    </a:ext>
                  </a:extLst>
                </a:hlinkClick>
              </a:rPr>
              <a:t>Quandl</a:t>
            </a:r>
            <a:endParaRPr b="0" i="0" sz="1200" u="none" cap="none" strike="noStrike">
              <a:latin typeface="Arial"/>
              <a:ea typeface="Arial"/>
              <a:cs typeface="Arial"/>
              <a:sym typeface="Arial"/>
            </a:endParaRPr>
          </a:p>
          <a:p>
            <a:pPr indent="-180720" lvl="0" marL="182880" marR="0" rtl="0" algn="l">
              <a:lnSpc>
                <a:spcPct val="90000"/>
              </a:lnSpc>
              <a:spcBef>
                <a:spcPts val="1599"/>
              </a:spcBef>
              <a:spcAft>
                <a:spcPts val="0"/>
              </a:spcAft>
              <a:buClr>
                <a:srgbClr val="FFFFFF"/>
              </a:buClr>
              <a:buSzPts val="1200"/>
              <a:buFont typeface="Noto Sans Symbols"/>
              <a:buChar char="▪"/>
            </a:pPr>
            <a:r>
              <a:rPr b="0" i="0" lang="en-US" sz="1200" u="none" cap="none" strike="noStrike">
                <a:solidFill>
                  <a:srgbClr val="FFFFFF"/>
                </a:solidFill>
                <a:latin typeface="Corbel"/>
                <a:ea typeface="Corbel"/>
                <a:cs typeface="Corbel"/>
                <a:sym typeface="Corbel"/>
              </a:rPr>
              <a:t>Other pages listing many popular open data repositories</a:t>
            </a:r>
            <a:endParaRPr b="0" i="0" sz="1200" u="none" cap="none" strike="noStrike">
              <a:latin typeface="Arial"/>
              <a:ea typeface="Arial"/>
              <a:cs typeface="Arial"/>
              <a:sym typeface="Arial"/>
            </a:endParaRPr>
          </a:p>
          <a:p>
            <a:pPr indent="-180720" lvl="1" marL="411480" marR="0" rtl="0" algn="l">
              <a:lnSpc>
                <a:spcPct val="90000"/>
              </a:lnSpc>
              <a:spcBef>
                <a:spcPts val="402"/>
              </a:spcBef>
              <a:spcAft>
                <a:spcPts val="0"/>
              </a:spcAft>
              <a:buClr>
                <a:srgbClr val="FFFFFF"/>
              </a:buClr>
              <a:buSzPts val="1200"/>
              <a:buFont typeface="Noto Sans Symbols"/>
              <a:buChar char="▪"/>
            </a:pPr>
            <a:r>
              <a:rPr b="0" i="0" lang="en-US" sz="1200" u="sng" cap="none" strike="noStrike">
                <a:solidFill>
                  <a:srgbClr val="6EAC1C"/>
                </a:solidFill>
                <a:latin typeface="Corbel"/>
                <a:ea typeface="Corbel"/>
                <a:cs typeface="Corbel"/>
                <a:sym typeface="Corbel"/>
                <a:hlinkClick r:id="rId9">
                  <a:extLst>
                    <a:ext uri="{A12FA001-AC4F-418D-AE19-62706E023703}">
                      <ahyp:hlinkClr val="tx"/>
                    </a:ext>
                  </a:extLst>
                </a:hlinkClick>
              </a:rPr>
              <a:t>Wikipedia’s list of Machine Learning datasets</a:t>
            </a:r>
            <a:endParaRPr b="0" i="0" sz="1200" u="none" cap="none" strike="noStrike">
              <a:latin typeface="Arial"/>
              <a:ea typeface="Arial"/>
              <a:cs typeface="Arial"/>
              <a:sym typeface="Arial"/>
            </a:endParaRPr>
          </a:p>
          <a:p>
            <a:pPr indent="-180720" lvl="1" marL="411480" marR="0" rtl="0" algn="l">
              <a:lnSpc>
                <a:spcPct val="90000"/>
              </a:lnSpc>
              <a:spcBef>
                <a:spcPts val="601"/>
              </a:spcBef>
              <a:spcAft>
                <a:spcPts val="0"/>
              </a:spcAft>
              <a:buClr>
                <a:srgbClr val="FFFFFF"/>
              </a:buClr>
              <a:buSzPts val="1200"/>
              <a:buFont typeface="Noto Sans Symbols"/>
              <a:buChar char="▪"/>
            </a:pPr>
            <a:r>
              <a:rPr b="0" i="0" lang="en-US" sz="1200" u="sng" cap="none" strike="noStrike">
                <a:solidFill>
                  <a:srgbClr val="6EAC1C"/>
                </a:solidFill>
                <a:latin typeface="Corbel"/>
                <a:ea typeface="Corbel"/>
                <a:cs typeface="Corbel"/>
                <a:sym typeface="Corbel"/>
                <a:hlinkClick r:id="rId10">
                  <a:extLst>
                    <a:ext uri="{A12FA001-AC4F-418D-AE19-62706E023703}">
                      <ahyp:hlinkClr val="tx"/>
                    </a:ext>
                  </a:extLst>
                </a:hlinkClick>
              </a:rPr>
              <a:t>Quora.com</a:t>
            </a:r>
            <a:endParaRPr b="0" i="0" sz="1200" u="none" cap="none" strike="noStrike">
              <a:latin typeface="Arial"/>
              <a:ea typeface="Arial"/>
              <a:cs typeface="Arial"/>
              <a:sym typeface="Arial"/>
            </a:endParaRPr>
          </a:p>
          <a:p>
            <a:pPr indent="-180720" lvl="1" marL="411480" marR="0" rtl="0" algn="l">
              <a:lnSpc>
                <a:spcPct val="90000"/>
              </a:lnSpc>
              <a:spcBef>
                <a:spcPts val="601"/>
              </a:spcBef>
              <a:spcAft>
                <a:spcPts val="0"/>
              </a:spcAft>
              <a:buClr>
                <a:srgbClr val="FFFFFF"/>
              </a:buClr>
              <a:buSzPts val="1200"/>
              <a:buFont typeface="Noto Sans Symbols"/>
              <a:buChar char="▪"/>
            </a:pPr>
            <a:r>
              <a:rPr b="0" i="0" lang="en-US" sz="1200" u="sng" cap="none" strike="noStrike">
                <a:solidFill>
                  <a:srgbClr val="6EAC1C"/>
                </a:solidFill>
                <a:latin typeface="Corbel"/>
                <a:ea typeface="Corbel"/>
                <a:cs typeface="Corbel"/>
                <a:sym typeface="Corbel"/>
                <a:hlinkClick r:id="rId11">
                  <a:extLst>
                    <a:ext uri="{A12FA001-AC4F-418D-AE19-62706E023703}">
                      <ahyp:hlinkClr val="tx"/>
                    </a:ext>
                  </a:extLst>
                </a:hlinkClick>
              </a:rPr>
              <a:t>The datasets subreddit</a:t>
            </a:r>
            <a:endParaRPr b="0" i="0" sz="1200" u="none" cap="none" strike="noStrike">
              <a:latin typeface="Arial"/>
              <a:ea typeface="Arial"/>
              <a:cs typeface="Arial"/>
              <a:sym typeface="Arial"/>
            </a:endParaRPr>
          </a:p>
          <a:p>
            <a:pPr indent="0" lvl="0" marL="0" marR="0" rtl="0" algn="l">
              <a:lnSpc>
                <a:spcPct val="90000"/>
              </a:lnSpc>
              <a:spcBef>
                <a:spcPts val="1599"/>
              </a:spcBef>
              <a:spcAft>
                <a:spcPts val="0"/>
              </a:spcAft>
              <a:buNone/>
            </a:pPr>
            <a:r>
              <a:t/>
            </a:r>
            <a:endParaRPr b="0" i="0" sz="1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200" u="none" cap="none" strike="noStrike">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7" name="Shape 1437"/>
        <p:cNvGrpSpPr/>
        <p:nvPr/>
      </p:nvGrpSpPr>
      <p:grpSpPr>
        <a:xfrm>
          <a:off x="0" y="0"/>
          <a:ext cx="0" cy="0"/>
          <a:chOff x="0" y="0"/>
          <a:chExt cx="0" cy="0"/>
        </a:xfrm>
      </p:grpSpPr>
      <p:sp>
        <p:nvSpPr>
          <p:cNvPr id="1438" name="Google Shape;1438;p15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FREQUENT ERROR</a:t>
            </a:r>
            <a:endParaRPr b="0" i="0" sz="4000" u="none" cap="none" strike="noStrike">
              <a:latin typeface="Arial"/>
              <a:ea typeface="Arial"/>
              <a:cs typeface="Arial"/>
              <a:sym typeface="Arial"/>
            </a:endParaRPr>
          </a:p>
        </p:txBody>
      </p:sp>
      <p:sp>
        <p:nvSpPr>
          <p:cNvPr id="1439" name="Google Shape;1439;p15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0" name="Google Shape;1440;p156"/>
          <p:cNvPicPr preferRelativeResize="0"/>
          <p:nvPr/>
        </p:nvPicPr>
        <p:blipFill rotWithShape="1">
          <a:blip r:embed="rId3">
            <a:alphaModFix/>
          </a:blip>
          <a:srcRect b="0" l="0" r="0" t="0"/>
          <a:stretch/>
        </p:blipFill>
        <p:spPr>
          <a:xfrm>
            <a:off x="1459080" y="2321280"/>
            <a:ext cx="8409600" cy="921960"/>
          </a:xfrm>
          <a:prstGeom prst="rect">
            <a:avLst/>
          </a:prstGeom>
          <a:noFill/>
          <a:ln>
            <a:noFill/>
          </a:ln>
        </p:spPr>
      </p:pic>
      <p:pic>
        <p:nvPicPr>
          <p:cNvPr id="1441" name="Google Shape;1441;p156"/>
          <p:cNvPicPr preferRelativeResize="0"/>
          <p:nvPr/>
        </p:nvPicPr>
        <p:blipFill rotWithShape="1">
          <a:blip r:embed="rId4">
            <a:alphaModFix/>
          </a:blip>
          <a:srcRect b="0" l="0" r="0" t="0"/>
          <a:stretch/>
        </p:blipFill>
        <p:spPr>
          <a:xfrm>
            <a:off x="1873440" y="3889080"/>
            <a:ext cx="6932880" cy="25412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3"/>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BREAKOUT ROOMS</a:t>
            </a:r>
            <a:endParaRPr b="0" i="0" sz="4000" u="none" cap="none" strike="noStrike">
              <a:latin typeface="Arial"/>
              <a:ea typeface="Arial"/>
              <a:cs typeface="Arial"/>
              <a:sym typeface="Arial"/>
            </a:endParaRPr>
          </a:p>
        </p:txBody>
      </p:sp>
      <p:sp>
        <p:nvSpPr>
          <p:cNvPr id="205" name="Google Shape;205;p13"/>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1" i="0" lang="en-US" sz="2200" u="none" cap="none" strike="noStrike">
                <a:solidFill>
                  <a:srgbClr val="FFFFFF"/>
                </a:solidFill>
                <a:latin typeface="Corbel"/>
                <a:ea typeface="Corbel"/>
                <a:cs typeface="Corbel"/>
                <a:sym typeface="Corbel"/>
              </a:rPr>
              <a:t>Leaders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sng" cap="none" strike="noStrike">
                <a:solidFill>
                  <a:srgbClr val="FFFFFF"/>
                </a:solidFill>
                <a:latin typeface="Corbel"/>
                <a:ea typeface="Corbel"/>
                <a:cs typeface="Corbel"/>
                <a:sym typeface="Corbel"/>
              </a:rPr>
              <a:t>Responsibilities:</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Share screen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Reporting progress to me</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troubleshooting</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sng" cap="none" strike="noStrike">
                <a:solidFill>
                  <a:srgbClr val="FFFFFF"/>
                </a:solidFill>
                <a:latin typeface="Corbel"/>
                <a:ea typeface="Corbel"/>
                <a:cs typeface="Corbel"/>
                <a:sym typeface="Corbel"/>
              </a:rPr>
              <a:t>Benefits:</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First to get access to datacamp</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Higher chance for a udacity recommendation  </a:t>
            </a:r>
            <a:endParaRPr b="0" i="0" sz="2200" u="none" cap="none" strike="noStrike">
              <a:latin typeface="Arial"/>
              <a:ea typeface="Arial"/>
              <a:cs typeface="Arial"/>
              <a:sym typeface="Arial"/>
            </a:endParaRPr>
          </a:p>
        </p:txBody>
      </p:sp>
      <p:sp>
        <p:nvSpPr>
          <p:cNvPr id="206" name="Google Shape;206;p13"/>
          <p:cNvSpPr/>
          <p:nvPr/>
        </p:nvSpPr>
        <p:spPr>
          <a:xfrm>
            <a:off x="7406640" y="6400800"/>
            <a:ext cx="11433240" cy="345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6" name="Shape 1446"/>
        <p:cNvGrpSpPr/>
        <p:nvPr/>
      </p:nvGrpSpPr>
      <p:grpSpPr>
        <a:xfrm>
          <a:off x="0" y="0"/>
          <a:ext cx="0" cy="0"/>
          <a:chOff x="0" y="0"/>
          <a:chExt cx="0" cy="0"/>
        </a:xfrm>
      </p:grpSpPr>
      <p:sp>
        <p:nvSpPr>
          <p:cNvPr id="1447" name="Google Shape;1447;p157"/>
          <p:cNvSpPr/>
          <p:nvPr/>
        </p:nvSpPr>
        <p:spPr>
          <a:xfrm>
            <a:off x="1202760" y="284040"/>
            <a:ext cx="9781920" cy="1506600"/>
          </a:xfrm>
          <a:prstGeom prst="rect">
            <a:avLst/>
          </a:prstGeom>
          <a:noFill/>
          <a:ln>
            <a:noFill/>
          </a:ln>
        </p:spPr>
        <p:txBody>
          <a:bodyPr anchorCtr="0" anchor="ctr" bIns="45000" lIns="90000" spcFirstLastPara="1" rIns="90000" wrap="square" tIns="45000">
            <a:normAutofit/>
          </a:bodyPr>
          <a:lstStyle/>
          <a:p>
            <a:pPr indent="0" lvl="0" marL="0" marR="0" rtl="0" algn="l">
              <a:lnSpc>
                <a:spcPct val="85000"/>
              </a:lnSpc>
              <a:spcBef>
                <a:spcPts val="0"/>
              </a:spcBef>
              <a:spcAft>
                <a:spcPts val="0"/>
              </a:spcAft>
              <a:buNone/>
            </a:pPr>
            <a:r>
              <a:rPr b="0" i="0" lang="en-US" sz="3359" u="none" cap="none" strike="noStrike">
                <a:solidFill>
                  <a:srgbClr val="FFFFFF"/>
                </a:solidFill>
                <a:latin typeface="Corbel"/>
                <a:ea typeface="Corbel"/>
                <a:cs typeface="Corbel"/>
                <a:sym typeface="Corbel"/>
              </a:rPr>
              <a:t>HOW TO USE CONDA FROM THE JUPYTER NOTEBOOK</a:t>
            </a:r>
            <a:br>
              <a:rPr b="0" i="0" lang="en-US" sz="1512" u="none" cap="none" strike="noStrike">
                <a:latin typeface="Arial"/>
                <a:ea typeface="Arial"/>
                <a:cs typeface="Arial"/>
                <a:sym typeface="Arial"/>
              </a:rPr>
            </a:br>
            <a:endParaRPr b="0" i="0" sz="3359" u="none" cap="none" strike="noStrike">
              <a:latin typeface="Arial"/>
              <a:ea typeface="Arial"/>
              <a:cs typeface="Arial"/>
              <a:sym typeface="Arial"/>
            </a:endParaRPr>
          </a:p>
        </p:txBody>
      </p:sp>
      <p:sp>
        <p:nvSpPr>
          <p:cNvPr id="1448" name="Google Shape;1448;p157"/>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57"/>
          <p:cNvSpPr/>
          <p:nvPr/>
        </p:nvSpPr>
        <p:spPr>
          <a:xfrm>
            <a:off x="3286080" y="3244320"/>
            <a:ext cx="3218400" cy="638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1" lang="en-US" sz="1800" u="none" cap="none" strike="noStrike">
                <a:solidFill>
                  <a:srgbClr val="FFFFFF"/>
                </a:solidFill>
                <a:latin typeface="Corbel"/>
                <a:ea typeface="Corbel"/>
                <a:cs typeface="Corbel"/>
                <a:sym typeface="Corbel"/>
              </a:rPr>
              <a:t># DON'T DO THIS!</a:t>
            </a:r>
            <a:r>
              <a:rPr b="0" i="0" lang="en-US" sz="1800" u="none" cap="none" strike="noStrike">
                <a:solidFill>
                  <a:srgbClr val="FFFFFF"/>
                </a:solidFill>
                <a:latin typeface="Corbel"/>
                <a:ea typeface="Corbel"/>
                <a:cs typeface="Corbel"/>
                <a:sym typeface="Corbel"/>
              </a:rPr>
              <a:t>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!conda install --yes numpy</a:t>
            </a:r>
            <a:endParaRPr b="0" i="0" sz="1800" u="none" cap="none" strike="noStrike">
              <a:latin typeface="Arial"/>
              <a:ea typeface="Arial"/>
              <a:cs typeface="Arial"/>
              <a:sym typeface="Arial"/>
            </a:endParaRPr>
          </a:p>
        </p:txBody>
      </p:sp>
      <p:sp>
        <p:nvSpPr>
          <p:cNvPr id="1450" name="Google Shape;1450;p157"/>
          <p:cNvSpPr/>
          <p:nvPr/>
        </p:nvSpPr>
        <p:spPr>
          <a:xfrm>
            <a:off x="3686400" y="4608000"/>
            <a:ext cx="6093720" cy="638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import</a:t>
            </a:r>
            <a:r>
              <a:rPr b="0" i="0" lang="en-US" sz="1800" u="none" cap="none" strike="noStrike">
                <a:solidFill>
                  <a:srgbClr val="FFFFFF"/>
                </a:solidFill>
                <a:latin typeface="Corbel"/>
                <a:ea typeface="Corbel"/>
                <a:cs typeface="Corbel"/>
                <a:sym typeface="Corbel"/>
              </a:rPr>
              <a:t> </a:t>
            </a:r>
            <a:r>
              <a:rPr b="1" i="0" lang="en-US" sz="1800" u="none" cap="none" strike="noStrike">
                <a:solidFill>
                  <a:srgbClr val="FFFFFF"/>
                </a:solidFill>
                <a:latin typeface="Corbel"/>
                <a:ea typeface="Corbel"/>
                <a:cs typeface="Corbel"/>
                <a:sym typeface="Corbel"/>
              </a:rPr>
              <a:t>sys</a:t>
            </a:r>
            <a:r>
              <a:rPr b="0" i="0" lang="en-US" sz="1800" u="none" cap="none" strike="noStrike">
                <a:solidFill>
                  <a:srgbClr val="FFFFFF"/>
                </a:solidFill>
                <a:latin typeface="Corbel"/>
                <a:ea typeface="Corbel"/>
                <a:cs typeface="Corbel"/>
                <a:sym typeface="Corbel"/>
              </a:rPr>
              <a:t>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!conda install --yes --prefix {sys.prefix} numpy</a:t>
            </a:r>
            <a:endParaRPr b="0" i="0" sz="1800" u="none" cap="none" strike="noStrike">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5" name="Shape 1455"/>
        <p:cNvGrpSpPr/>
        <p:nvPr/>
      </p:nvGrpSpPr>
      <p:grpSpPr>
        <a:xfrm>
          <a:off x="0" y="0"/>
          <a:ext cx="0" cy="0"/>
          <a:chOff x="0" y="0"/>
          <a:chExt cx="0" cy="0"/>
        </a:xfrm>
      </p:grpSpPr>
      <p:sp>
        <p:nvSpPr>
          <p:cNvPr id="1456" name="Google Shape;1456;p158"/>
          <p:cNvSpPr/>
          <p:nvPr/>
        </p:nvSpPr>
        <p:spPr>
          <a:xfrm>
            <a:off x="1202760" y="284040"/>
            <a:ext cx="9781920" cy="1506600"/>
          </a:xfrm>
          <a:prstGeom prst="rect">
            <a:avLst/>
          </a:prstGeom>
          <a:noFill/>
          <a:ln>
            <a:noFill/>
          </a:ln>
        </p:spPr>
        <p:txBody>
          <a:bodyPr anchorCtr="0" anchor="ctr" bIns="45000" lIns="90000" spcFirstLastPara="1" rIns="90000" wrap="square" tIns="45000">
            <a:normAutofit/>
          </a:bodyPr>
          <a:lstStyle/>
          <a:p>
            <a:pPr indent="0" lvl="0" marL="0" marR="0" rtl="0" algn="l">
              <a:lnSpc>
                <a:spcPct val="85000"/>
              </a:lnSpc>
              <a:spcBef>
                <a:spcPts val="0"/>
              </a:spcBef>
              <a:spcAft>
                <a:spcPts val="0"/>
              </a:spcAft>
              <a:buNone/>
            </a:pPr>
            <a:br>
              <a:rPr b="0" i="0" lang="en-US" sz="864" u="none" cap="none" strike="noStrike">
                <a:latin typeface="Arial"/>
                <a:ea typeface="Arial"/>
                <a:cs typeface="Arial"/>
                <a:sym typeface="Arial"/>
              </a:rPr>
            </a:br>
            <a:r>
              <a:rPr b="0" i="0" lang="en-US" sz="1920" u="none" cap="none" strike="noStrike">
                <a:solidFill>
                  <a:srgbClr val="FFFFFF"/>
                </a:solidFill>
                <a:latin typeface="Corbel"/>
                <a:ea typeface="Corbel"/>
                <a:cs typeface="Corbel"/>
                <a:sym typeface="Corbel"/>
              </a:rPr>
              <a:t>HOW TO USE PIP FROM THE JUPYTER NOTEBOOK</a:t>
            </a:r>
            <a:r>
              <a:rPr b="0" i="0" lang="en-US" sz="1920" u="sng" cap="none" strike="noStrike">
                <a:solidFill>
                  <a:srgbClr val="6EAC1C"/>
                </a:solidFill>
                <a:latin typeface="Corbel"/>
                <a:ea typeface="Corbel"/>
                <a:cs typeface="Corbel"/>
                <a:sym typeface="Corbel"/>
                <a:hlinkClick r:id="rId3">
                  <a:extLst>
                    <a:ext uri="{A12FA001-AC4F-418D-AE19-62706E023703}">
                      <ahyp:hlinkClr val="tx"/>
                    </a:ext>
                  </a:extLst>
                </a:hlinkClick>
              </a:rPr>
              <a:t>¶</a:t>
            </a:r>
            <a:br>
              <a:rPr b="0" i="0" lang="en-US" sz="864" u="none" cap="none" strike="noStrike">
                <a:latin typeface="Arial"/>
                <a:ea typeface="Arial"/>
                <a:cs typeface="Arial"/>
                <a:sym typeface="Arial"/>
              </a:rPr>
            </a:br>
            <a:br>
              <a:rPr b="0" i="0" lang="en-US" sz="864" u="none" cap="none" strike="noStrike">
                <a:latin typeface="Arial"/>
                <a:ea typeface="Arial"/>
                <a:cs typeface="Arial"/>
                <a:sym typeface="Arial"/>
              </a:rPr>
            </a:br>
            <a:endParaRPr b="0" i="0" sz="1920" u="none" cap="none" strike="noStrike">
              <a:latin typeface="Arial"/>
              <a:ea typeface="Arial"/>
              <a:cs typeface="Arial"/>
              <a:sym typeface="Arial"/>
            </a:endParaRPr>
          </a:p>
        </p:txBody>
      </p:sp>
      <p:sp>
        <p:nvSpPr>
          <p:cNvPr id="1457" name="Google Shape;1457;p158"/>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58"/>
          <p:cNvSpPr/>
          <p:nvPr/>
        </p:nvSpPr>
        <p:spPr>
          <a:xfrm>
            <a:off x="3430440" y="3315240"/>
            <a:ext cx="2322360" cy="638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1" lang="en-US" sz="1800" u="none" cap="none" strike="noStrike">
                <a:solidFill>
                  <a:srgbClr val="FFFFFF"/>
                </a:solidFill>
                <a:latin typeface="Corbel"/>
                <a:ea typeface="Corbel"/>
                <a:cs typeface="Corbel"/>
                <a:sym typeface="Corbel"/>
              </a:rPr>
              <a:t># DON'T DO THIS</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 !pip install numpy</a:t>
            </a:r>
            <a:endParaRPr b="0" i="0" sz="1800" u="none" cap="none" strike="noStrike">
              <a:latin typeface="Arial"/>
              <a:ea typeface="Arial"/>
              <a:cs typeface="Arial"/>
              <a:sym typeface="Arial"/>
            </a:endParaRPr>
          </a:p>
        </p:txBody>
      </p:sp>
      <p:sp>
        <p:nvSpPr>
          <p:cNvPr id="1459" name="Google Shape;1459;p158"/>
          <p:cNvSpPr/>
          <p:nvPr/>
        </p:nvSpPr>
        <p:spPr>
          <a:xfrm>
            <a:off x="3634560" y="4579920"/>
            <a:ext cx="6093720" cy="638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import</a:t>
            </a:r>
            <a:r>
              <a:rPr b="0" i="0" lang="en-US" sz="1800" u="none" cap="none" strike="noStrike">
                <a:solidFill>
                  <a:srgbClr val="FFFFFF"/>
                </a:solidFill>
                <a:latin typeface="Corbel"/>
                <a:ea typeface="Corbel"/>
                <a:cs typeface="Corbel"/>
                <a:sym typeface="Corbel"/>
              </a:rPr>
              <a:t> </a:t>
            </a:r>
            <a:r>
              <a:rPr b="1" i="0" lang="en-US" sz="1800" u="none" cap="none" strike="noStrike">
                <a:solidFill>
                  <a:srgbClr val="FFFFFF"/>
                </a:solidFill>
                <a:latin typeface="Corbel"/>
                <a:ea typeface="Corbel"/>
                <a:cs typeface="Corbel"/>
                <a:sym typeface="Corbel"/>
              </a:rPr>
              <a:t>sys</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 !{sys.executable} -m pip install numpy</a:t>
            </a:r>
            <a:endParaRPr b="0" i="0" sz="1800" u="none" cap="none" strike="noStrike">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g1418da41ad9_0_362"/>
          <p:cNvSpPr txBox="1"/>
          <p:nvPr>
            <p:ph type="title"/>
          </p:nvPr>
        </p:nvSpPr>
        <p:spPr>
          <a:xfrm>
            <a:off x="517200" y="610700"/>
            <a:ext cx="11157600" cy="914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Project 1 walkthrough </a:t>
            </a:r>
            <a:endParaRPr/>
          </a:p>
        </p:txBody>
      </p:sp>
      <p:sp>
        <p:nvSpPr>
          <p:cNvPr id="1466" name="Google Shape;1466;g1418da41ad9_0_362"/>
          <p:cNvSpPr txBox="1"/>
          <p:nvPr>
            <p:ph idx="1" type="body"/>
          </p:nvPr>
        </p:nvSpPr>
        <p:spPr>
          <a:xfrm>
            <a:off x="517200" y="1986432"/>
            <a:ext cx="11157600" cy="4105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pic>
        <p:nvPicPr>
          <p:cNvPr id="1467" name="Google Shape;1467;g1418da41ad9_0_362"/>
          <p:cNvPicPr preferRelativeResize="0"/>
          <p:nvPr/>
        </p:nvPicPr>
        <p:blipFill rotWithShape="1">
          <a:blip r:embed="rId3">
            <a:alphaModFix/>
          </a:blip>
          <a:srcRect b="0" l="0" r="0" t="0"/>
          <a:stretch/>
        </p:blipFill>
        <p:spPr>
          <a:xfrm>
            <a:off x="670930" y="1682293"/>
            <a:ext cx="7714080" cy="471348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pic>
        <p:nvPicPr>
          <p:cNvPr id="1473" name="Google Shape;1473;g1418da41ad9_0_369"/>
          <p:cNvPicPr preferRelativeResize="0"/>
          <p:nvPr/>
        </p:nvPicPr>
        <p:blipFill>
          <a:blip r:embed="rId3">
            <a:alphaModFix/>
          </a:blip>
          <a:stretch>
            <a:fillRect/>
          </a:stretch>
        </p:blipFill>
        <p:spPr>
          <a:xfrm>
            <a:off x="1060525" y="1498950"/>
            <a:ext cx="8410575" cy="1057275"/>
          </a:xfrm>
          <a:prstGeom prst="rect">
            <a:avLst/>
          </a:prstGeom>
          <a:noFill/>
          <a:ln>
            <a:noFill/>
          </a:ln>
        </p:spPr>
      </p:pic>
      <p:sp>
        <p:nvSpPr>
          <p:cNvPr id="1474" name="Google Shape;1474;g1418da41ad9_0_369"/>
          <p:cNvSpPr txBox="1"/>
          <p:nvPr/>
        </p:nvSpPr>
        <p:spPr>
          <a:xfrm>
            <a:off x="1784950" y="6334800"/>
            <a:ext cx="4697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hlink"/>
                </a:solidFill>
                <a:hlinkClick r:id="rId4"/>
              </a:rPr>
              <a:t>https://codebeautify.org/sqlformatter</a:t>
            </a:r>
            <a:r>
              <a:rPr lang="en-US" sz="2200"/>
              <a:t> </a:t>
            </a:r>
            <a:endParaRPr sz="2200"/>
          </a:p>
        </p:txBody>
      </p:sp>
      <p:pic>
        <p:nvPicPr>
          <p:cNvPr id="1475" name="Google Shape;1475;g1418da41ad9_0_369"/>
          <p:cNvPicPr preferRelativeResize="0"/>
          <p:nvPr/>
        </p:nvPicPr>
        <p:blipFill>
          <a:blip r:embed="rId5">
            <a:alphaModFix/>
          </a:blip>
          <a:stretch>
            <a:fillRect/>
          </a:stretch>
        </p:blipFill>
        <p:spPr>
          <a:xfrm>
            <a:off x="1051000" y="3010575"/>
            <a:ext cx="8429625" cy="3324225"/>
          </a:xfrm>
          <a:prstGeom prst="rect">
            <a:avLst/>
          </a:prstGeom>
          <a:noFill/>
          <a:ln>
            <a:noFill/>
          </a:ln>
        </p:spPr>
      </p:pic>
      <p:pic>
        <p:nvPicPr>
          <p:cNvPr id="1476" name="Google Shape;1476;g1418da41ad9_0_369"/>
          <p:cNvPicPr preferRelativeResize="0"/>
          <p:nvPr/>
        </p:nvPicPr>
        <p:blipFill>
          <a:blip r:embed="rId6">
            <a:alphaModFix/>
          </a:blip>
          <a:stretch>
            <a:fillRect/>
          </a:stretch>
        </p:blipFill>
        <p:spPr>
          <a:xfrm>
            <a:off x="1060525" y="281825"/>
            <a:ext cx="8410576" cy="7627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pic>
        <p:nvPicPr>
          <p:cNvPr id="1482" name="Google Shape;1482;g1418da41ad9_0_386"/>
          <p:cNvPicPr preferRelativeResize="0"/>
          <p:nvPr/>
        </p:nvPicPr>
        <p:blipFill>
          <a:blip r:embed="rId3">
            <a:alphaModFix/>
          </a:blip>
          <a:stretch>
            <a:fillRect/>
          </a:stretch>
        </p:blipFill>
        <p:spPr>
          <a:xfrm>
            <a:off x="2071688" y="1749450"/>
            <a:ext cx="8048625" cy="885825"/>
          </a:xfrm>
          <a:prstGeom prst="rect">
            <a:avLst/>
          </a:prstGeom>
          <a:noFill/>
          <a:ln>
            <a:noFill/>
          </a:ln>
        </p:spPr>
      </p:pic>
      <p:sp>
        <p:nvSpPr>
          <p:cNvPr id="1483" name="Google Shape;1483;g1418da41ad9_0_386"/>
          <p:cNvSpPr txBox="1"/>
          <p:nvPr/>
        </p:nvSpPr>
        <p:spPr>
          <a:xfrm>
            <a:off x="4102250" y="3977025"/>
            <a:ext cx="6263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u="sng">
                <a:solidFill>
                  <a:schemeClr val="hlink"/>
                </a:solidFill>
                <a:hlinkClick r:id="rId4"/>
              </a:rPr>
              <a:t>https://review.udacity.com/#!/rubrics/3337/view</a:t>
            </a:r>
            <a:r>
              <a:rPr lang="en-US" sz="1900"/>
              <a:t> </a:t>
            </a:r>
            <a:endParaRPr sz="1900"/>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g1418da41ad9_0_345"/>
          <p:cNvSpPr txBox="1"/>
          <p:nvPr>
            <p:ph type="title"/>
          </p:nvPr>
        </p:nvSpPr>
        <p:spPr>
          <a:xfrm>
            <a:off x="517200" y="610700"/>
            <a:ext cx="11157600" cy="914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SQL resources</a:t>
            </a:r>
            <a:endParaRPr/>
          </a:p>
        </p:txBody>
      </p:sp>
      <p:sp>
        <p:nvSpPr>
          <p:cNvPr id="1490" name="Google Shape;1490;g1418da41ad9_0_345"/>
          <p:cNvSpPr txBox="1"/>
          <p:nvPr/>
        </p:nvSpPr>
        <p:spPr>
          <a:xfrm>
            <a:off x="1221275" y="2004175"/>
            <a:ext cx="9795300" cy="1555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205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450" u="sng">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2800">
              <a:latin typeface="Roboto"/>
              <a:ea typeface="Roboto"/>
              <a:cs typeface="Roboto"/>
              <a:sym typeface="Roboto"/>
            </a:endParaRPr>
          </a:p>
        </p:txBody>
      </p:sp>
      <p:sp>
        <p:nvSpPr>
          <p:cNvPr id="1491" name="Google Shape;1491;g1418da41ad9_0_345"/>
          <p:cNvSpPr txBox="1"/>
          <p:nvPr>
            <p:ph idx="1" type="body"/>
          </p:nvPr>
        </p:nvSpPr>
        <p:spPr>
          <a:xfrm>
            <a:off x="517200" y="2004182"/>
            <a:ext cx="11157600" cy="4105200"/>
          </a:xfrm>
          <a:prstGeom prst="rect">
            <a:avLst/>
          </a:prstGeom>
        </p:spPr>
        <p:txBody>
          <a:bodyPr anchorCtr="0" anchor="t" bIns="121900" lIns="121900" spcFirstLastPara="1" rIns="121900" wrap="square" tIns="121900">
            <a:normAutofit/>
          </a:bodyPr>
          <a:lstStyle/>
          <a:p>
            <a:pPr indent="0" lvl="0" marL="0" rtl="0" algn="l">
              <a:lnSpc>
                <a:spcPct val="135714"/>
              </a:lnSpc>
              <a:spcBef>
                <a:spcPts val="0"/>
              </a:spcBef>
              <a:spcAft>
                <a:spcPts val="0"/>
              </a:spcAft>
              <a:buNone/>
            </a:pPr>
            <a:r>
              <a:t/>
            </a:r>
            <a:endParaRPr sz="245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050" u="sng">
                <a:solidFill>
                  <a:schemeClr val="accent5"/>
                </a:solidFill>
                <a:highlight>
                  <a:srgbClr val="1E1E1E"/>
                </a:highlight>
                <a:latin typeface="Courier New"/>
                <a:ea typeface="Courier New"/>
                <a:cs typeface="Courier New"/>
                <a:sym typeface="Courier New"/>
                <a:hlinkClick r:id="rId3">
                  <a:extLst>
                    <a:ext uri="{A12FA001-AC4F-418D-AE19-62706E023703}">
                      <ahyp:hlinkClr val="tx"/>
                    </a:ext>
                  </a:extLst>
                </a:hlinkClick>
              </a:rPr>
              <a:t>https://www.codingninjas.com/codestudio/problem-lists/top-100-sql-problems</a:t>
            </a:r>
            <a:r>
              <a:rPr lang="en-US" sz="2050" u="sng">
                <a:solidFill>
                  <a:srgbClr val="D4D4D4"/>
                </a:solidFill>
                <a:highlight>
                  <a:srgbClr val="1E1E1E"/>
                </a:highlight>
                <a:latin typeface="Courier New"/>
                <a:ea typeface="Courier New"/>
                <a:cs typeface="Courier New"/>
                <a:sym typeface="Courier New"/>
              </a:rPr>
              <a:t> </a:t>
            </a:r>
            <a:endParaRPr sz="205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45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050" u="sng">
                <a:solidFill>
                  <a:schemeClr val="accent5"/>
                </a:solidFill>
                <a:highlight>
                  <a:srgbClr val="1E1E1E"/>
                </a:highlight>
                <a:latin typeface="Courier New"/>
                <a:ea typeface="Courier New"/>
                <a:cs typeface="Courier New"/>
                <a:sym typeface="Courier New"/>
                <a:hlinkClick r:id="rId4">
                  <a:extLst>
                    <a:ext uri="{A12FA001-AC4F-418D-AE19-62706E023703}">
                      <ahyp:hlinkClr val="tx"/>
                    </a:ext>
                  </a:extLst>
                </a:hlinkClick>
              </a:rPr>
              <a:t>https://geekflare.com/sql-practice-platforms/</a:t>
            </a:r>
            <a:r>
              <a:rPr lang="en-US" sz="2050" u="sng">
                <a:solidFill>
                  <a:srgbClr val="D4D4D4"/>
                </a:solidFill>
                <a:highlight>
                  <a:srgbClr val="1E1E1E"/>
                </a:highlight>
                <a:latin typeface="Courier New"/>
                <a:ea typeface="Courier New"/>
                <a:cs typeface="Courier New"/>
                <a:sym typeface="Courier New"/>
              </a:rPr>
              <a:t> </a:t>
            </a:r>
            <a:endParaRPr sz="205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05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750" u="sng">
                <a:solidFill>
                  <a:schemeClr val="hlink"/>
                </a:solidFill>
                <a:highlight>
                  <a:srgbClr val="1E1E1E"/>
                </a:highlight>
                <a:latin typeface="Courier New"/>
                <a:ea typeface="Courier New"/>
                <a:cs typeface="Courier New"/>
                <a:sym typeface="Courier New"/>
                <a:hlinkClick r:id="rId5"/>
              </a:rPr>
              <a:t>https://learnsql.com/blog/sql-basics-cheat-sheet/sql-basics-cheat-sheet-letter.pdf</a:t>
            </a:r>
            <a:r>
              <a:rPr lang="en-US" sz="1750" u="sng">
                <a:solidFill>
                  <a:srgbClr val="D4D4D4"/>
                </a:solidFill>
                <a:highlight>
                  <a:srgbClr val="1E1E1E"/>
                </a:highlight>
                <a:latin typeface="Courier New"/>
                <a:ea typeface="Courier New"/>
                <a:cs typeface="Courier New"/>
                <a:sym typeface="Courier New"/>
              </a:rPr>
              <a:t> </a:t>
            </a:r>
            <a:endParaRPr sz="1750" u="sng">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050" u="sng">
                <a:solidFill>
                  <a:srgbClr val="D4D4D4"/>
                </a:solidFill>
                <a:highlight>
                  <a:srgbClr val="1E1E1E"/>
                </a:highlight>
                <a:latin typeface="Courier New"/>
                <a:ea typeface="Courier New"/>
                <a:cs typeface="Courier New"/>
                <a:sym typeface="Courier New"/>
              </a:rPr>
              <a:t> </a:t>
            </a:r>
            <a:endParaRPr sz="2050" u="sng">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5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BREAKOUT ROOM</a:t>
            </a:r>
            <a:endParaRPr b="0" i="0" sz="4000" u="none" cap="none" strike="noStrike">
              <a:latin typeface="Arial"/>
              <a:ea typeface="Arial"/>
              <a:cs typeface="Arial"/>
              <a:sym typeface="Arial"/>
            </a:endParaRPr>
          </a:p>
        </p:txBody>
      </p:sp>
      <p:sp>
        <p:nvSpPr>
          <p:cNvPr id="1497" name="Google Shape;1497;p159"/>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2200" u="none" cap="none" strike="noStrike">
                <a:solidFill>
                  <a:srgbClr val="FFFFFF"/>
                </a:solidFill>
                <a:latin typeface="Corbel"/>
                <a:ea typeface="Corbel"/>
                <a:cs typeface="Corbel"/>
                <a:sym typeface="Corbel"/>
              </a:rPr>
              <a:t>Introduction to projects</a:t>
            </a:r>
            <a:endParaRPr b="0" i="0" sz="22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sng" cap="none" strike="noStrike">
                <a:solidFill>
                  <a:srgbClr val="6EAC1C"/>
                </a:solidFill>
                <a:latin typeface="Corbel"/>
                <a:ea typeface="Corbel"/>
                <a:cs typeface="Corbel"/>
                <a:sym typeface="Corbel"/>
                <a:hlinkClick r:id="rId3">
                  <a:extLst>
                    <a:ext uri="{A12FA001-AC4F-418D-AE19-62706E023703}">
                      <ahyp:hlinkClr val="tx"/>
                    </a:ext>
                  </a:extLst>
                </a:hlinkClick>
              </a:rPr>
              <a:t>https://app.datacamp.com/learn/projects/introduction-to-projects</a:t>
            </a: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2200" u="none" cap="none" strike="noStrike">
                <a:solidFill>
                  <a:srgbClr val="FFFFFF"/>
                </a:solidFill>
                <a:latin typeface="Corbel"/>
                <a:ea typeface="Corbel"/>
                <a:cs typeface="Corbel"/>
                <a:sym typeface="Corbel"/>
              </a:rPr>
              <a:t>What and Where Are the World's Oldest Businesses?</a:t>
            </a:r>
            <a:endParaRPr b="0" i="0" sz="22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sng" cap="none" strike="noStrike">
                <a:solidFill>
                  <a:srgbClr val="6EAC1C"/>
                </a:solidFill>
                <a:latin typeface="Corbel"/>
                <a:ea typeface="Corbel"/>
                <a:cs typeface="Corbel"/>
                <a:sym typeface="Corbel"/>
                <a:hlinkClick r:id="rId4">
                  <a:extLst>
                    <a:ext uri="{A12FA001-AC4F-418D-AE19-62706E023703}">
                      <ahyp:hlinkClr val="tx"/>
                    </a:ext>
                  </a:extLst>
                </a:hlinkClick>
              </a:rPr>
              <a:t>https://projects.datacamp.com/projects/1168</a:t>
            </a: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4"/>
          <p:cNvSpPr/>
          <p:nvPr/>
        </p:nvSpPr>
        <p:spPr>
          <a:xfrm>
            <a:off x="609480" y="273600"/>
            <a:ext cx="10971720" cy="1144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highlight>
                  <a:srgbClr val="FFFF00"/>
                </a:highlight>
                <a:latin typeface="Arial"/>
                <a:ea typeface="Arial"/>
                <a:cs typeface="Arial"/>
                <a:sym typeface="Arial"/>
              </a:rPr>
              <a:t>Breakout rooms</a:t>
            </a:r>
            <a:endParaRPr b="0" i="0" sz="4400" u="none" cap="none" strike="noStrike">
              <a:latin typeface="Arial"/>
              <a:ea typeface="Arial"/>
              <a:cs typeface="Arial"/>
              <a:sym typeface="Arial"/>
            </a:endParaRPr>
          </a:p>
        </p:txBody>
      </p:sp>
      <p:sp>
        <p:nvSpPr>
          <p:cNvPr id="212" name="Google Shape;212;p14"/>
          <p:cNvSpPr/>
          <p:nvPr/>
        </p:nvSpPr>
        <p:spPr>
          <a:xfrm>
            <a:off x="609480" y="1604520"/>
            <a:ext cx="10971720" cy="397656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1" i="0" lang="en-US" sz="2200" u="none" cap="none" strike="noStrike">
                <a:solidFill>
                  <a:srgbClr val="FFFFFF"/>
                </a:solidFill>
                <a:latin typeface="Corbel"/>
                <a:ea typeface="Corbel"/>
                <a:cs typeface="Corbel"/>
                <a:sym typeface="Corbel"/>
              </a:rPr>
              <a:t>current task: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2200" u="none" cap="none" strike="noStrike">
                <a:solidFill>
                  <a:srgbClr val="FFFFFF"/>
                </a:solidFill>
                <a:latin typeface="Corbel"/>
                <a:ea typeface="Corbel"/>
                <a:cs typeface="Corbel"/>
                <a:sym typeface="Corbel"/>
              </a:rPr>
              <a:t> </a:t>
            </a:r>
            <a:r>
              <a:rPr lang="en-US" sz="1800" u="sng">
                <a:solidFill>
                  <a:schemeClr val="accent5"/>
                </a:solidFill>
                <a:hlinkClick r:id="rId3">
                  <a:extLst>
                    <a:ext uri="{A12FA001-AC4F-418D-AE19-62706E023703}">
                      <ahyp:hlinkClr val="tx"/>
                    </a:ext>
                  </a:extLst>
                </a:hlinkClick>
              </a:rPr>
              <a:t>https://docs.google.com/spreadsheets/d/1YyXFrFmaCCztJmKoCrVFI3RHMiBEC0ZqfdIa9y8UWc8/edit#gid=0</a:t>
            </a:r>
            <a:r>
              <a:rPr lang="en-US" sz="1800"/>
              <a:t> </a:t>
            </a:r>
            <a:endParaRPr sz="2200">
              <a:solidFill>
                <a:srgbClr val="FFFFFF"/>
              </a:solidFill>
              <a:latin typeface="Corbel"/>
              <a:ea typeface="Corbel"/>
              <a:cs typeface="Corbel"/>
              <a:sym typeface="Corbel"/>
            </a:endParaRPr>
          </a:p>
          <a:p>
            <a:pPr indent="-368300" lvl="0" marL="457200" marR="0" rtl="0" algn="l">
              <a:lnSpc>
                <a:spcPct val="90000"/>
              </a:lnSpc>
              <a:spcBef>
                <a:spcPts val="1400"/>
              </a:spcBef>
              <a:spcAft>
                <a:spcPts val="0"/>
              </a:spcAft>
              <a:buClr>
                <a:srgbClr val="FFFFFF"/>
              </a:buClr>
              <a:buSzPts val="2200"/>
              <a:buFont typeface="Corbel"/>
              <a:buChar char="●"/>
            </a:pPr>
            <a:r>
              <a:rPr lang="en-US" sz="2200">
                <a:solidFill>
                  <a:srgbClr val="FFFFFF"/>
                </a:solidFill>
                <a:latin typeface="Corbel"/>
                <a:ea typeface="Corbel"/>
                <a:cs typeface="Corbel"/>
                <a:sym typeface="Corbel"/>
              </a:rPr>
              <a:t>For github: </a:t>
            </a:r>
            <a:endParaRPr sz="2200">
              <a:solidFill>
                <a:srgbClr val="FFFFFF"/>
              </a:solidFill>
              <a:latin typeface="Corbel"/>
              <a:ea typeface="Corbel"/>
              <a:cs typeface="Corbel"/>
              <a:sym typeface="Corbel"/>
            </a:endParaRPr>
          </a:p>
          <a:p>
            <a:pPr indent="-368300" lvl="1" marL="914400" rtl="0" algn="l">
              <a:lnSpc>
                <a:spcPct val="90000"/>
              </a:lnSpc>
              <a:spcBef>
                <a:spcPts val="0"/>
              </a:spcBef>
              <a:spcAft>
                <a:spcPts val="0"/>
              </a:spcAft>
              <a:buClr>
                <a:schemeClr val="dk1"/>
              </a:buClr>
              <a:buSzPts val="2200"/>
              <a:buFont typeface="Corbel"/>
              <a:buChar char="○"/>
            </a:pPr>
            <a:r>
              <a:rPr lang="en-US" sz="2200">
                <a:solidFill>
                  <a:schemeClr val="dk1"/>
                </a:solidFill>
                <a:latin typeface="Corbel"/>
                <a:ea typeface="Corbel"/>
                <a:cs typeface="Corbel"/>
                <a:sym typeface="Corbel"/>
              </a:rPr>
              <a:t>Create a repo and add </a:t>
            </a:r>
            <a:r>
              <a:rPr lang="en-US" sz="2200">
                <a:solidFill>
                  <a:schemeClr val="dk1"/>
                </a:solidFill>
                <a:latin typeface="Corbel"/>
                <a:ea typeface="Corbel"/>
                <a:cs typeface="Corbel"/>
                <a:sym typeface="Corbel"/>
              </a:rPr>
              <a:t> at least one collaborator</a:t>
            </a:r>
            <a:endParaRPr sz="2200">
              <a:solidFill>
                <a:schemeClr val="dk1"/>
              </a:solidFill>
              <a:latin typeface="Corbel"/>
              <a:ea typeface="Corbel"/>
              <a:cs typeface="Corbel"/>
              <a:sym typeface="Corbel"/>
            </a:endParaRPr>
          </a:p>
          <a:p>
            <a:pPr indent="-368300" lvl="1" marL="914400" rtl="0" algn="l">
              <a:lnSpc>
                <a:spcPct val="90000"/>
              </a:lnSpc>
              <a:spcBef>
                <a:spcPts val="0"/>
              </a:spcBef>
              <a:spcAft>
                <a:spcPts val="0"/>
              </a:spcAft>
              <a:buClr>
                <a:schemeClr val="dk1"/>
              </a:buClr>
              <a:buSzPts val="2200"/>
              <a:buFont typeface="Corbel"/>
              <a:buChar char="○"/>
            </a:pPr>
            <a:r>
              <a:rPr lang="en-US" sz="2200">
                <a:solidFill>
                  <a:schemeClr val="dk1"/>
                </a:solidFill>
                <a:latin typeface="Corbel"/>
                <a:ea typeface="Corbel"/>
                <a:cs typeface="Corbel"/>
                <a:sym typeface="Corbel"/>
              </a:rPr>
              <a:t>git clone &lt;repo&gt;</a:t>
            </a:r>
            <a:endParaRPr sz="2200">
              <a:solidFill>
                <a:schemeClr val="dk1"/>
              </a:solidFill>
              <a:latin typeface="Corbel"/>
              <a:ea typeface="Corbel"/>
              <a:cs typeface="Corbel"/>
              <a:sym typeface="Corbel"/>
            </a:endParaRPr>
          </a:p>
          <a:p>
            <a:pPr indent="-368300" lvl="1" marL="914400" rtl="0" algn="l">
              <a:lnSpc>
                <a:spcPct val="90000"/>
              </a:lnSpc>
              <a:spcBef>
                <a:spcPts val="0"/>
              </a:spcBef>
              <a:spcAft>
                <a:spcPts val="0"/>
              </a:spcAft>
              <a:buClr>
                <a:schemeClr val="dk1"/>
              </a:buClr>
              <a:buSzPts val="2200"/>
              <a:buFont typeface="Corbel"/>
              <a:buChar char="○"/>
            </a:pPr>
            <a:r>
              <a:rPr lang="en-US" sz="2200">
                <a:solidFill>
                  <a:schemeClr val="dk1"/>
                </a:solidFill>
                <a:latin typeface="Corbel"/>
                <a:ea typeface="Corbel"/>
                <a:cs typeface="Corbel"/>
                <a:sym typeface="Corbel"/>
              </a:rPr>
              <a:t>git add &lt;file&gt;</a:t>
            </a:r>
            <a:endParaRPr sz="2200">
              <a:solidFill>
                <a:schemeClr val="dk1"/>
              </a:solidFill>
              <a:latin typeface="Corbel"/>
              <a:ea typeface="Corbel"/>
              <a:cs typeface="Corbel"/>
              <a:sym typeface="Corbel"/>
            </a:endParaRPr>
          </a:p>
          <a:p>
            <a:pPr indent="-368300" lvl="1" marL="914400" rtl="0" algn="l">
              <a:lnSpc>
                <a:spcPct val="90000"/>
              </a:lnSpc>
              <a:spcBef>
                <a:spcPts val="0"/>
              </a:spcBef>
              <a:spcAft>
                <a:spcPts val="0"/>
              </a:spcAft>
              <a:buClr>
                <a:schemeClr val="dk1"/>
              </a:buClr>
              <a:buSzPts val="2200"/>
              <a:buFont typeface="Corbel"/>
              <a:buChar char="○"/>
            </a:pPr>
            <a:r>
              <a:rPr lang="en-US" sz="2200">
                <a:solidFill>
                  <a:schemeClr val="dk1"/>
                </a:solidFill>
                <a:latin typeface="Corbel"/>
                <a:ea typeface="Corbel"/>
                <a:cs typeface="Corbel"/>
                <a:sym typeface="Corbel"/>
              </a:rPr>
              <a:t>git commit -m ‘msg’</a:t>
            </a:r>
            <a:endParaRPr sz="2200">
              <a:solidFill>
                <a:schemeClr val="dk1"/>
              </a:solidFill>
              <a:latin typeface="Corbel"/>
              <a:ea typeface="Corbel"/>
              <a:cs typeface="Corbel"/>
              <a:sym typeface="Corbel"/>
            </a:endParaRPr>
          </a:p>
          <a:p>
            <a:pPr indent="-368300" lvl="1" marL="914400" rtl="0" algn="l">
              <a:lnSpc>
                <a:spcPct val="90000"/>
              </a:lnSpc>
              <a:spcBef>
                <a:spcPts val="0"/>
              </a:spcBef>
              <a:spcAft>
                <a:spcPts val="0"/>
              </a:spcAft>
              <a:buClr>
                <a:schemeClr val="dk1"/>
              </a:buClr>
              <a:buSzPts val="2200"/>
              <a:buFont typeface="Corbel"/>
              <a:buChar char="○"/>
            </a:pPr>
            <a:r>
              <a:rPr lang="en-US" sz="2200">
                <a:solidFill>
                  <a:schemeClr val="dk1"/>
                </a:solidFill>
                <a:latin typeface="Corbel"/>
                <a:ea typeface="Corbel"/>
                <a:cs typeface="Corbel"/>
                <a:sym typeface="Corbel"/>
              </a:rPr>
              <a:t>git push</a:t>
            </a:r>
            <a:endParaRPr sz="2200">
              <a:solidFill>
                <a:schemeClr val="dk1"/>
              </a:solidFill>
              <a:latin typeface="Corbel"/>
              <a:ea typeface="Corbel"/>
              <a:cs typeface="Corbel"/>
              <a:sym typeface="Corbel"/>
            </a:endParaRPr>
          </a:p>
          <a:p>
            <a:pPr indent="0" lvl="0" marL="457200" marR="0" rtl="0" algn="l">
              <a:lnSpc>
                <a:spcPct val="90000"/>
              </a:lnSpc>
              <a:spcBef>
                <a:spcPts val="1400"/>
              </a:spcBef>
              <a:spcAft>
                <a:spcPts val="0"/>
              </a:spcAft>
              <a:buNone/>
            </a:pPr>
            <a:r>
              <a:t/>
            </a:r>
            <a:endParaRPr sz="2200">
              <a:solidFill>
                <a:srgbClr val="FFFFFF"/>
              </a:solidFill>
              <a:latin typeface="Corbel"/>
              <a:ea typeface="Corbel"/>
              <a:cs typeface="Corbel"/>
              <a:sym typeface="Corbel"/>
            </a:endParaRPr>
          </a:p>
        </p:txBody>
      </p:sp>
      <p:sp>
        <p:nvSpPr>
          <p:cNvPr id="213" name="Google Shape;213;p14"/>
          <p:cNvSpPr/>
          <p:nvPr/>
        </p:nvSpPr>
        <p:spPr>
          <a:xfrm>
            <a:off x="2926080" y="3657600"/>
            <a:ext cx="11433240" cy="345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5"/>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خد فكرة</a:t>
            </a:r>
            <a:endParaRPr b="0" i="0" sz="4000" u="none" cap="none" strike="noStrike">
              <a:latin typeface="Arial"/>
              <a:ea typeface="Arial"/>
              <a:cs typeface="Arial"/>
              <a:sym typeface="Arial"/>
            </a:endParaRPr>
          </a:p>
        </p:txBody>
      </p:sp>
      <p:sp>
        <p:nvSpPr>
          <p:cNvPr id="220" name="Google Shape;220;p15"/>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15"/>
          <p:cNvPicPr preferRelativeResize="0"/>
          <p:nvPr/>
        </p:nvPicPr>
        <p:blipFill rotWithShape="1">
          <a:blip r:embed="rId3">
            <a:alphaModFix/>
          </a:blip>
          <a:srcRect b="0" l="0" r="0" t="0"/>
          <a:stretch/>
        </p:blipFill>
        <p:spPr>
          <a:xfrm>
            <a:off x="274680" y="1555560"/>
            <a:ext cx="5408640" cy="1436400"/>
          </a:xfrm>
          <a:prstGeom prst="rect">
            <a:avLst/>
          </a:prstGeom>
          <a:noFill/>
          <a:ln>
            <a:noFill/>
          </a:ln>
        </p:spPr>
      </p:pic>
      <p:pic>
        <p:nvPicPr>
          <p:cNvPr id="222" name="Google Shape;222;p15"/>
          <p:cNvPicPr preferRelativeResize="0"/>
          <p:nvPr/>
        </p:nvPicPr>
        <p:blipFill rotWithShape="1">
          <a:blip r:embed="rId4">
            <a:alphaModFix/>
          </a:blip>
          <a:srcRect b="0" l="0" r="0" t="0"/>
          <a:stretch/>
        </p:blipFill>
        <p:spPr>
          <a:xfrm>
            <a:off x="827945" y="3254583"/>
            <a:ext cx="3024720" cy="1585440"/>
          </a:xfrm>
          <a:prstGeom prst="rect">
            <a:avLst/>
          </a:prstGeom>
          <a:noFill/>
          <a:ln>
            <a:noFill/>
          </a:ln>
        </p:spPr>
      </p:pic>
      <p:pic>
        <p:nvPicPr>
          <p:cNvPr descr="Learn R, Python &amp;amp; Data Science Online | DataCamp" id="223" name="Google Shape;223;p15"/>
          <p:cNvPicPr preferRelativeResize="0"/>
          <p:nvPr/>
        </p:nvPicPr>
        <p:blipFill rotWithShape="1">
          <a:blip r:embed="rId5">
            <a:alphaModFix/>
          </a:blip>
          <a:srcRect b="0" l="0" r="0" t="0"/>
          <a:stretch/>
        </p:blipFill>
        <p:spPr>
          <a:xfrm>
            <a:off x="6593400" y="1319040"/>
            <a:ext cx="3669840" cy="1672920"/>
          </a:xfrm>
          <a:prstGeom prst="rect">
            <a:avLst/>
          </a:prstGeom>
          <a:noFill/>
          <a:ln>
            <a:noFill/>
          </a:ln>
        </p:spPr>
      </p:pic>
      <p:pic>
        <p:nvPicPr>
          <p:cNvPr id="224" name="Google Shape;224;p15"/>
          <p:cNvPicPr preferRelativeResize="0"/>
          <p:nvPr/>
        </p:nvPicPr>
        <p:blipFill rotWithShape="1">
          <a:blip r:embed="rId6">
            <a:alphaModFix/>
          </a:blip>
          <a:srcRect b="0" l="0" r="0" t="0"/>
          <a:stretch/>
        </p:blipFill>
        <p:spPr>
          <a:xfrm>
            <a:off x="3981700" y="5040015"/>
            <a:ext cx="5501160" cy="15487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GITHUB STUDENT DEVELOPER PACK</a:t>
            </a:r>
            <a:endParaRPr b="0" i="0" sz="4000" u="none" cap="none" strike="noStrike">
              <a:latin typeface="Arial"/>
              <a:ea typeface="Arial"/>
              <a:cs typeface="Arial"/>
              <a:sym typeface="Arial"/>
            </a:endParaRPr>
          </a:p>
        </p:txBody>
      </p:sp>
      <p:sp>
        <p:nvSpPr>
          <p:cNvPr id="231" name="Google Shape;231;p1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16"/>
          <p:cNvPicPr preferRelativeResize="0"/>
          <p:nvPr/>
        </p:nvPicPr>
        <p:blipFill rotWithShape="1">
          <a:blip r:embed="rId3">
            <a:alphaModFix/>
          </a:blip>
          <a:srcRect b="0" l="0" r="0" t="0"/>
          <a:stretch/>
        </p:blipFill>
        <p:spPr>
          <a:xfrm>
            <a:off x="7862400" y="2356200"/>
            <a:ext cx="3122640" cy="1989000"/>
          </a:xfrm>
          <a:prstGeom prst="rect">
            <a:avLst/>
          </a:prstGeom>
          <a:noFill/>
          <a:ln>
            <a:noFill/>
          </a:ln>
        </p:spPr>
      </p:pic>
      <p:pic>
        <p:nvPicPr>
          <p:cNvPr id="233" name="Google Shape;233;p16"/>
          <p:cNvPicPr preferRelativeResize="0"/>
          <p:nvPr/>
        </p:nvPicPr>
        <p:blipFill rotWithShape="1">
          <a:blip r:embed="rId4">
            <a:alphaModFix/>
          </a:blip>
          <a:srcRect b="0" l="0" r="0" t="0"/>
          <a:stretch/>
        </p:blipFill>
        <p:spPr>
          <a:xfrm>
            <a:off x="1739880" y="2077560"/>
            <a:ext cx="3750840" cy="2267640"/>
          </a:xfrm>
          <a:prstGeom prst="rect">
            <a:avLst/>
          </a:prstGeom>
          <a:noFill/>
          <a:ln>
            <a:noFill/>
          </a:ln>
        </p:spPr>
      </p:pic>
      <p:sp>
        <p:nvSpPr>
          <p:cNvPr id="234" name="Google Shape;234;p16"/>
          <p:cNvSpPr txBox="1"/>
          <p:nvPr/>
        </p:nvSpPr>
        <p:spPr>
          <a:xfrm>
            <a:off x="1127350" y="5354875"/>
            <a:ext cx="97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Roboto"/>
                <a:ea typeface="Roboto"/>
                <a:cs typeface="Roboto"/>
                <a:sym typeface="Roboto"/>
                <a:hlinkClick r:id="rId5"/>
              </a:rPr>
              <a:t>https://docs.google.com/spreadsheets/d/1DW5lykfxM3KUgCQrSLFoOwmDfeaADPPOp3troBcYY6w/edit#gid=0</a:t>
            </a:r>
            <a:r>
              <a:rPr lang="en-US">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SLACK / SUPPORT  / REPOS</a:t>
            </a:r>
            <a:endParaRPr b="0" i="0" sz="4000" u="none" cap="none" strike="noStrike">
              <a:latin typeface="Arial"/>
              <a:ea typeface="Arial"/>
              <a:cs typeface="Arial"/>
              <a:sym typeface="Arial"/>
            </a:endParaRPr>
          </a:p>
        </p:txBody>
      </p:sp>
      <p:sp>
        <p:nvSpPr>
          <p:cNvPr id="89" name="Google Shape;89;p2"/>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1400"/>
              </a:spcBef>
              <a:spcAft>
                <a:spcPts val="0"/>
              </a:spcAft>
              <a:buNone/>
            </a:pPr>
            <a:r>
              <a:rPr lang="en-US" sz="2200" u="sng">
                <a:solidFill>
                  <a:schemeClr val="hlink"/>
                </a:solidFill>
                <a:hlinkClick r:id="rId3"/>
              </a:rPr>
              <a:t>https://join.slack.com/t/egfwd-t3-october-22/shared_invite/zt-1hk7owwgy-6~9jmz47ud9xTj_O3DS4qg</a:t>
            </a:r>
            <a:r>
              <a:rPr lang="en-US" sz="2200"/>
              <a:t> </a:t>
            </a:r>
            <a:endParaRPr sz="2200"/>
          </a:p>
          <a:p>
            <a:pPr indent="0" lvl="0" marL="0" marR="0" rtl="0" algn="l">
              <a:lnSpc>
                <a:spcPct val="90000"/>
              </a:lnSpc>
              <a:spcBef>
                <a:spcPts val="1400"/>
              </a:spcBef>
              <a:spcAft>
                <a:spcPts val="0"/>
              </a:spcAft>
              <a:buNone/>
            </a:pPr>
            <a:r>
              <a:rPr b="0" i="0" lang="en-US" sz="2200" u="sng" cap="none" strike="noStrike">
                <a:solidFill>
                  <a:srgbClr val="6EAC1C"/>
                </a:solidFill>
                <a:latin typeface="Corbel"/>
                <a:ea typeface="Corbel"/>
                <a:cs typeface="Corbel"/>
                <a:sym typeface="Corbel"/>
                <a:hlinkClick r:id="rId4">
                  <a:extLst>
                    <a:ext uri="{A12FA001-AC4F-418D-AE19-62706E023703}">
                      <ahyp:hlinkClr val="tx"/>
                    </a:ext>
                  </a:extLst>
                </a:hlinkClick>
              </a:rPr>
              <a:t>fwd-support@udacity.com</a:t>
            </a: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sng" cap="none" strike="noStrike">
                <a:solidFill>
                  <a:srgbClr val="6EAC1C"/>
                </a:solidFill>
                <a:latin typeface="Corbel"/>
                <a:ea typeface="Corbel"/>
                <a:cs typeface="Corbel"/>
                <a:sym typeface="Corbel"/>
                <a:hlinkClick r:id="rId5">
                  <a:extLst>
                    <a:ext uri="{A12FA001-AC4F-418D-AE19-62706E023703}">
                      <ahyp:hlinkClr val="tx"/>
                    </a:ext>
                  </a:extLst>
                </a:hlinkClick>
              </a:rPr>
              <a:t>https://github.com/santarabantoosoo/Data-Analysis-NanoDegree-2.0</a:t>
            </a: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7"/>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POP QUIZ</a:t>
            </a:r>
            <a:endParaRPr b="0" i="0" sz="4000" u="none" cap="none" strike="noStrike">
              <a:latin typeface="Arial"/>
              <a:ea typeface="Arial"/>
              <a:cs typeface="Arial"/>
              <a:sym typeface="Arial"/>
            </a:endParaRPr>
          </a:p>
        </p:txBody>
      </p:sp>
      <p:sp>
        <p:nvSpPr>
          <p:cNvPr id="240" name="Google Shape;240;p17"/>
          <p:cNvSpPr/>
          <p:nvPr/>
        </p:nvSpPr>
        <p:spPr>
          <a:xfrm>
            <a:off x="1632600" y="2305440"/>
            <a:ext cx="9781920" cy="4204080"/>
          </a:xfrm>
          <a:prstGeom prst="rect">
            <a:avLst/>
          </a:prstGeom>
          <a:noFill/>
          <a:ln>
            <a:noFill/>
          </a:ln>
        </p:spPr>
        <p:txBody>
          <a:bodyPr anchorCtr="0" anchor="t" bIns="45000" lIns="90000" spcFirstLastPara="1" rIns="90000" wrap="square" tIns="45000">
            <a:noAutofit/>
          </a:bodyPr>
          <a:lstStyle/>
          <a:p>
            <a:pPr indent="0" lvl="0" marL="0" marR="0" rtl="0" algn="r">
              <a:lnSpc>
                <a:spcPct val="90000"/>
              </a:lnSpc>
              <a:spcBef>
                <a:spcPts val="0"/>
              </a:spcBef>
              <a:spcAft>
                <a:spcPts val="0"/>
              </a:spcAft>
              <a:buNone/>
            </a:pPr>
            <a:r>
              <a:rPr b="0" i="0" lang="en-US" sz="2200" u="none" cap="none" strike="noStrike">
                <a:solidFill>
                  <a:srgbClr val="FFFFFF"/>
                </a:solidFill>
                <a:latin typeface="Corbel"/>
                <a:ea typeface="Corbel"/>
                <a:cs typeface="Corbel"/>
                <a:sym typeface="Corbel"/>
              </a:rPr>
              <a:t>والجوائز ايه يا أستاذ ؟</a:t>
            </a:r>
            <a:endParaRPr b="0" i="0" sz="2200" u="none" cap="none" strike="noStrike">
              <a:latin typeface="Arial"/>
              <a:ea typeface="Arial"/>
              <a:cs typeface="Arial"/>
              <a:sym typeface="Arial"/>
            </a:endParaRPr>
          </a:p>
        </p:txBody>
      </p:sp>
      <p:pic>
        <p:nvPicPr>
          <p:cNvPr id="241" name="Google Shape;241;p17"/>
          <p:cNvPicPr preferRelativeResize="0"/>
          <p:nvPr/>
        </p:nvPicPr>
        <p:blipFill rotWithShape="1">
          <a:blip r:embed="rId3">
            <a:alphaModFix/>
          </a:blip>
          <a:srcRect b="0" l="0" r="0" t="0"/>
          <a:stretch/>
        </p:blipFill>
        <p:spPr>
          <a:xfrm>
            <a:off x="1459440" y="2305440"/>
            <a:ext cx="6110280" cy="38602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COMPLETE</a:t>
            </a:r>
            <a:endParaRPr b="0" i="0" sz="4000" u="none" cap="none" strike="noStrike">
              <a:latin typeface="Arial"/>
              <a:ea typeface="Arial"/>
              <a:cs typeface="Arial"/>
              <a:sym typeface="Arial"/>
            </a:endParaRPr>
          </a:p>
        </p:txBody>
      </p:sp>
      <p:sp>
        <p:nvSpPr>
          <p:cNvPr id="247" name="Google Shape;247;p18"/>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2200" u="none" cap="none" strike="noStrike">
                <a:solidFill>
                  <a:srgbClr val="FFFFFF"/>
                </a:solidFill>
                <a:latin typeface="Corbel"/>
                <a:ea typeface="Corbel"/>
                <a:cs typeface="Corbel"/>
                <a:sym typeface="Corbel"/>
              </a:rPr>
              <a:t>الخناقة كانت على 10 متر سيراميك ..</a:t>
            </a:r>
            <a:endParaRPr b="0" i="0" sz="2200" u="none" cap="none" strike="noStrike">
              <a:latin typeface="Arial"/>
              <a:ea typeface="Arial"/>
              <a:cs typeface="Arial"/>
              <a:sym typeface="Arial"/>
            </a:endParaRPr>
          </a:p>
        </p:txBody>
      </p:sp>
      <p:pic>
        <p:nvPicPr>
          <p:cNvPr id="248" name="Google Shape;248;p18"/>
          <p:cNvPicPr preferRelativeResize="0"/>
          <p:nvPr/>
        </p:nvPicPr>
        <p:blipFill rotWithShape="1">
          <a:blip r:embed="rId3">
            <a:alphaModFix/>
          </a:blip>
          <a:srcRect b="0" l="0" r="0" t="0"/>
          <a:stretch/>
        </p:blipFill>
        <p:spPr>
          <a:xfrm>
            <a:off x="1202760" y="3119400"/>
            <a:ext cx="4366800" cy="287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العركة</a:t>
            </a:r>
            <a:endParaRPr b="0" i="0" sz="4000" u="none" cap="none" strike="noStrike">
              <a:latin typeface="Arial"/>
              <a:ea typeface="Arial"/>
              <a:cs typeface="Arial"/>
              <a:sym typeface="Arial"/>
            </a:endParaRPr>
          </a:p>
        </p:txBody>
      </p:sp>
      <p:sp>
        <p:nvSpPr>
          <p:cNvPr id="254" name="Google Shape;254;p1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19"/>
          <p:cNvPicPr preferRelativeResize="0"/>
          <p:nvPr/>
        </p:nvPicPr>
        <p:blipFill rotWithShape="1">
          <a:blip r:embed="rId3">
            <a:alphaModFix/>
          </a:blip>
          <a:srcRect b="0" l="0" r="0" t="0"/>
          <a:stretch/>
        </p:blipFill>
        <p:spPr>
          <a:xfrm>
            <a:off x="5442840" y="2585880"/>
            <a:ext cx="5542200" cy="3055680"/>
          </a:xfrm>
          <a:prstGeom prst="rect">
            <a:avLst/>
          </a:prstGeom>
          <a:noFill/>
          <a:ln>
            <a:noFill/>
          </a:ln>
        </p:spPr>
      </p:pic>
      <p:sp>
        <p:nvSpPr>
          <p:cNvPr id="256" name="Google Shape;256;p19"/>
          <p:cNvSpPr/>
          <p:nvPr/>
        </p:nvSpPr>
        <p:spPr>
          <a:xfrm>
            <a:off x="155520" y="-144360"/>
            <a:ext cx="302760" cy="302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19"/>
          <p:cNvPicPr preferRelativeResize="0"/>
          <p:nvPr/>
        </p:nvPicPr>
        <p:blipFill rotWithShape="1">
          <a:blip r:embed="rId4">
            <a:alphaModFix/>
          </a:blip>
          <a:srcRect b="0" l="0" r="0" t="0"/>
          <a:stretch/>
        </p:blipFill>
        <p:spPr>
          <a:xfrm>
            <a:off x="155520" y="3262320"/>
            <a:ext cx="5119200" cy="237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p2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DIFFERENCE?</a:t>
            </a:r>
            <a:endParaRPr b="0" i="0" sz="4000" u="none" cap="none" strike="noStrike">
              <a:latin typeface="Arial"/>
              <a:ea typeface="Arial"/>
              <a:cs typeface="Arial"/>
              <a:sym typeface="Arial"/>
            </a:endParaRPr>
          </a:p>
        </p:txBody>
      </p:sp>
      <p:sp>
        <p:nvSpPr>
          <p:cNvPr id="264" name="Google Shape;264;p20"/>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0"/>
          <p:cNvPicPr preferRelativeResize="0"/>
          <p:nvPr/>
        </p:nvPicPr>
        <p:blipFill rotWithShape="1">
          <a:blip r:embed="rId3">
            <a:alphaModFix/>
          </a:blip>
          <a:srcRect b="0" l="0" r="0" t="0"/>
          <a:stretch/>
        </p:blipFill>
        <p:spPr>
          <a:xfrm>
            <a:off x="2017440" y="2011680"/>
            <a:ext cx="7275960" cy="45705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1"/>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RELATIONAL DB MANAGEMENT SYSTEMS</a:t>
            </a:r>
            <a:endParaRPr b="0" i="0" sz="4000" u="none" cap="none" strike="noStrike">
              <a:latin typeface="Arial"/>
              <a:ea typeface="Arial"/>
              <a:cs typeface="Arial"/>
              <a:sym typeface="Arial"/>
            </a:endParaRPr>
          </a:p>
        </p:txBody>
      </p:sp>
      <p:sp>
        <p:nvSpPr>
          <p:cNvPr id="272" name="Google Shape;272;p21"/>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21"/>
          <p:cNvPicPr preferRelativeResize="0"/>
          <p:nvPr/>
        </p:nvPicPr>
        <p:blipFill rotWithShape="1">
          <a:blip r:embed="rId3">
            <a:alphaModFix/>
          </a:blip>
          <a:srcRect b="0" l="0" r="0" t="0"/>
          <a:stretch/>
        </p:blipFill>
        <p:spPr>
          <a:xfrm>
            <a:off x="279000" y="2011680"/>
            <a:ext cx="6776280" cy="3317400"/>
          </a:xfrm>
          <a:prstGeom prst="rect">
            <a:avLst/>
          </a:prstGeom>
          <a:noFill/>
          <a:ln>
            <a:noFill/>
          </a:ln>
        </p:spPr>
      </p:pic>
      <p:pic>
        <p:nvPicPr>
          <p:cNvPr id="274" name="Google Shape;274;p21"/>
          <p:cNvPicPr preferRelativeResize="0"/>
          <p:nvPr/>
        </p:nvPicPr>
        <p:blipFill rotWithShape="1">
          <a:blip r:embed="rId4">
            <a:alphaModFix/>
          </a:blip>
          <a:srcRect b="0" l="0" r="0" t="0"/>
          <a:stretch/>
        </p:blipFill>
        <p:spPr>
          <a:xfrm>
            <a:off x="7423920" y="2356920"/>
            <a:ext cx="4484880" cy="26272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2"/>
          <p:cNvPicPr preferRelativeResize="0"/>
          <p:nvPr/>
        </p:nvPicPr>
        <p:blipFill rotWithShape="1">
          <a:blip r:embed="rId3">
            <a:alphaModFix/>
          </a:blip>
          <a:srcRect b="0" l="0" r="0" t="0"/>
          <a:stretch/>
        </p:blipFill>
        <p:spPr>
          <a:xfrm>
            <a:off x="1063440" y="2011680"/>
            <a:ext cx="9781560" cy="47516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3"/>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العركة</a:t>
            </a:r>
            <a:endParaRPr b="0" i="0" sz="4000" u="none" cap="none" strike="noStrike">
              <a:latin typeface="Arial"/>
              <a:ea typeface="Arial"/>
              <a:cs typeface="Arial"/>
              <a:sym typeface="Arial"/>
            </a:endParaRPr>
          </a:p>
        </p:txBody>
      </p:sp>
      <p:sp>
        <p:nvSpPr>
          <p:cNvPr id="288" name="Google Shape;288;p23"/>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23"/>
          <p:cNvPicPr preferRelativeResize="0"/>
          <p:nvPr/>
        </p:nvPicPr>
        <p:blipFill rotWithShape="1">
          <a:blip r:embed="rId3">
            <a:alphaModFix/>
          </a:blip>
          <a:srcRect b="0" l="0" r="0" t="0"/>
          <a:stretch/>
        </p:blipFill>
        <p:spPr>
          <a:xfrm>
            <a:off x="5442840" y="2585880"/>
            <a:ext cx="5542200" cy="3055680"/>
          </a:xfrm>
          <a:prstGeom prst="rect">
            <a:avLst/>
          </a:prstGeom>
          <a:noFill/>
          <a:ln>
            <a:noFill/>
          </a:ln>
        </p:spPr>
      </p:pic>
      <p:sp>
        <p:nvSpPr>
          <p:cNvPr id="290" name="Google Shape;290;p23"/>
          <p:cNvSpPr/>
          <p:nvPr/>
        </p:nvSpPr>
        <p:spPr>
          <a:xfrm>
            <a:off x="155520" y="-144360"/>
            <a:ext cx="302760" cy="3027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23"/>
          <p:cNvPicPr preferRelativeResize="0"/>
          <p:nvPr/>
        </p:nvPicPr>
        <p:blipFill rotWithShape="1">
          <a:blip r:embed="rId4">
            <a:alphaModFix/>
          </a:blip>
          <a:srcRect b="0" l="0" r="0" t="0"/>
          <a:stretch/>
        </p:blipFill>
        <p:spPr>
          <a:xfrm>
            <a:off x="155520" y="3262320"/>
            <a:ext cx="5119200" cy="2379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4"/>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24"/>
          <p:cNvPicPr preferRelativeResize="0"/>
          <p:nvPr/>
        </p:nvPicPr>
        <p:blipFill rotWithShape="1">
          <a:blip r:embed="rId3">
            <a:alphaModFix/>
          </a:blip>
          <a:srcRect b="0" l="0" r="0" t="0"/>
          <a:stretch/>
        </p:blipFill>
        <p:spPr>
          <a:xfrm>
            <a:off x="6314760" y="200160"/>
            <a:ext cx="4450320" cy="3912480"/>
          </a:xfrm>
          <a:prstGeom prst="rect">
            <a:avLst/>
          </a:prstGeom>
          <a:noFill/>
          <a:ln>
            <a:noFill/>
          </a:ln>
        </p:spPr>
      </p:pic>
      <p:pic>
        <p:nvPicPr>
          <p:cNvPr descr="Do data analysis in python using numpy pandas matplotlib seaborn by  Fahadjaved189 | Fiverr" id="299" name="Google Shape;299;p24"/>
          <p:cNvPicPr preferRelativeResize="0"/>
          <p:nvPr/>
        </p:nvPicPr>
        <p:blipFill rotWithShape="1">
          <a:blip r:embed="rId4">
            <a:alphaModFix/>
          </a:blip>
          <a:srcRect b="0" l="0" r="0" t="0"/>
          <a:stretch/>
        </p:blipFill>
        <p:spPr>
          <a:xfrm>
            <a:off x="222840" y="174960"/>
            <a:ext cx="4566600" cy="3912480"/>
          </a:xfrm>
          <a:prstGeom prst="rect">
            <a:avLst/>
          </a:prstGeom>
          <a:noFill/>
          <a:ln>
            <a:noFill/>
          </a:ln>
        </p:spPr>
      </p:pic>
      <p:pic>
        <p:nvPicPr>
          <p:cNvPr descr="Hadley Wickham - RStudio" id="300" name="Google Shape;300;p24"/>
          <p:cNvPicPr preferRelativeResize="0"/>
          <p:nvPr/>
        </p:nvPicPr>
        <p:blipFill rotWithShape="1">
          <a:blip r:embed="rId5">
            <a:alphaModFix/>
          </a:blip>
          <a:srcRect b="0" l="0" r="0" t="0"/>
          <a:stretch/>
        </p:blipFill>
        <p:spPr>
          <a:xfrm>
            <a:off x="3205800" y="4114800"/>
            <a:ext cx="4692240" cy="26409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25"/>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s FastAPI going to replace Django? | by Malik Albeik | DataDrivenInvestor" id="307" name="Google Shape;307;p25"/>
          <p:cNvPicPr preferRelativeResize="0"/>
          <p:nvPr/>
        </p:nvPicPr>
        <p:blipFill rotWithShape="1">
          <a:blip r:embed="rId3">
            <a:alphaModFix/>
          </a:blip>
          <a:srcRect b="0" l="0" r="0" t="0"/>
          <a:stretch/>
        </p:blipFill>
        <p:spPr>
          <a:xfrm>
            <a:off x="2249280" y="252000"/>
            <a:ext cx="6598440" cy="3298320"/>
          </a:xfrm>
          <a:prstGeom prst="rect">
            <a:avLst/>
          </a:prstGeom>
          <a:noFill/>
          <a:ln>
            <a:noFill/>
          </a:ln>
        </p:spPr>
      </p:pic>
      <p:pic>
        <p:nvPicPr>
          <p:cNvPr descr="Shiny - Welcome to Shiny" id="308" name="Google Shape;308;p25"/>
          <p:cNvPicPr preferRelativeResize="0"/>
          <p:nvPr/>
        </p:nvPicPr>
        <p:blipFill rotWithShape="1">
          <a:blip r:embed="rId4">
            <a:alphaModFix/>
          </a:blip>
          <a:srcRect b="0" l="0" r="0" t="0"/>
          <a:stretch/>
        </p:blipFill>
        <p:spPr>
          <a:xfrm>
            <a:off x="470520" y="3875400"/>
            <a:ext cx="5622480" cy="2896200"/>
          </a:xfrm>
          <a:prstGeom prst="rect">
            <a:avLst/>
          </a:prstGeom>
          <a:noFill/>
          <a:ln>
            <a:noFill/>
          </a:ln>
        </p:spPr>
      </p:pic>
      <p:pic>
        <p:nvPicPr>
          <p:cNvPr descr="Plotly dash and data visualisation in Python" id="309" name="Google Shape;309;p25"/>
          <p:cNvPicPr preferRelativeResize="0"/>
          <p:nvPr/>
        </p:nvPicPr>
        <p:blipFill rotWithShape="1">
          <a:blip r:embed="rId5">
            <a:alphaModFix/>
          </a:blip>
          <a:srcRect b="0" l="0" r="0" t="0"/>
          <a:stretch/>
        </p:blipFill>
        <p:spPr>
          <a:xfrm>
            <a:off x="6827400" y="3875400"/>
            <a:ext cx="5149080" cy="2896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MACHINE LEARNING </a:t>
            </a:r>
            <a:endParaRPr b="0" i="0" sz="4000" u="none" cap="none" strike="noStrike">
              <a:latin typeface="Arial"/>
              <a:ea typeface="Arial"/>
              <a:cs typeface="Arial"/>
              <a:sym typeface="Arial"/>
            </a:endParaRPr>
          </a:p>
        </p:txBody>
      </p:sp>
      <p:sp>
        <p:nvSpPr>
          <p:cNvPr id="315" name="Google Shape;315;p2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26"/>
          <p:cNvPicPr preferRelativeResize="0"/>
          <p:nvPr/>
        </p:nvPicPr>
        <p:blipFill rotWithShape="1">
          <a:blip r:embed="rId3">
            <a:alphaModFix/>
          </a:blip>
          <a:srcRect b="0" l="0" r="0" t="0"/>
          <a:stretch/>
        </p:blipFill>
        <p:spPr>
          <a:xfrm>
            <a:off x="0" y="1616400"/>
            <a:ext cx="4354920" cy="3107880"/>
          </a:xfrm>
          <a:prstGeom prst="rect">
            <a:avLst/>
          </a:prstGeom>
          <a:noFill/>
          <a:ln>
            <a:noFill/>
          </a:ln>
        </p:spPr>
      </p:pic>
      <p:pic>
        <p:nvPicPr>
          <p:cNvPr descr="Realistic golden trophy with winner ribbon Vector Image" id="317" name="Google Shape;317;p26"/>
          <p:cNvPicPr preferRelativeResize="0"/>
          <p:nvPr/>
        </p:nvPicPr>
        <p:blipFill rotWithShape="1">
          <a:blip r:embed="rId4">
            <a:alphaModFix/>
          </a:blip>
          <a:srcRect b="0" l="0" r="0" t="0"/>
          <a:stretch/>
        </p:blipFill>
        <p:spPr>
          <a:xfrm>
            <a:off x="9034200" y="1792800"/>
            <a:ext cx="2915640" cy="3149280"/>
          </a:xfrm>
          <a:prstGeom prst="rect">
            <a:avLst/>
          </a:prstGeom>
          <a:noFill/>
          <a:ln>
            <a:noFill/>
          </a:ln>
        </p:spPr>
      </p:pic>
      <p:pic>
        <p:nvPicPr>
          <p:cNvPr id="318" name="Google Shape;318;p26"/>
          <p:cNvPicPr preferRelativeResize="0"/>
          <p:nvPr/>
        </p:nvPicPr>
        <p:blipFill rotWithShape="1">
          <a:blip r:embed="rId5">
            <a:alphaModFix/>
          </a:blip>
          <a:srcRect b="0" l="0" r="0" t="0"/>
          <a:stretch/>
        </p:blipFill>
        <p:spPr>
          <a:xfrm>
            <a:off x="4521600" y="4726800"/>
            <a:ext cx="4346280" cy="20620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hildren's Cancer Hospital Egypt 57357" id="96" name="Google Shape;96;p3"/>
          <p:cNvPicPr preferRelativeResize="0"/>
          <p:nvPr/>
        </p:nvPicPr>
        <p:blipFill rotWithShape="1">
          <a:blip r:embed="rId3">
            <a:alphaModFix/>
          </a:blip>
          <a:srcRect b="0" l="0" r="0" t="0"/>
          <a:stretch/>
        </p:blipFill>
        <p:spPr>
          <a:xfrm>
            <a:off x="1811520" y="1910520"/>
            <a:ext cx="3245400" cy="3245400"/>
          </a:xfrm>
          <a:prstGeom prst="rect">
            <a:avLst/>
          </a:prstGeom>
          <a:noFill/>
          <a:ln>
            <a:noFill/>
          </a:ln>
        </p:spPr>
      </p:pic>
      <p:pic>
        <p:nvPicPr>
          <p:cNvPr id="97" name="Google Shape;97;p3"/>
          <p:cNvPicPr preferRelativeResize="0"/>
          <p:nvPr/>
        </p:nvPicPr>
        <p:blipFill rotWithShape="1">
          <a:blip r:embed="rId4">
            <a:alphaModFix/>
          </a:blip>
          <a:srcRect b="0" l="0" r="0" t="0"/>
          <a:stretch/>
        </p:blipFill>
        <p:spPr>
          <a:xfrm>
            <a:off x="6926935" y="1910530"/>
            <a:ext cx="4583880" cy="1736640"/>
          </a:xfrm>
          <a:prstGeom prst="rect">
            <a:avLst/>
          </a:prstGeom>
          <a:noFill/>
          <a:ln>
            <a:noFill/>
          </a:ln>
        </p:spPr>
      </p:pic>
      <p:pic>
        <p:nvPicPr>
          <p:cNvPr id="98" name="Google Shape;98;p3"/>
          <p:cNvPicPr preferRelativeResize="0"/>
          <p:nvPr/>
        </p:nvPicPr>
        <p:blipFill>
          <a:blip r:embed="rId5">
            <a:alphaModFix/>
          </a:blip>
          <a:stretch>
            <a:fillRect/>
          </a:stretch>
        </p:blipFill>
        <p:spPr>
          <a:xfrm>
            <a:off x="7589875" y="4733274"/>
            <a:ext cx="3569625" cy="115417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7"/>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THINK AGAIN?</a:t>
            </a:r>
            <a:endParaRPr b="0" i="0" sz="4000" u="none" cap="none" strike="noStrike">
              <a:latin typeface="Arial"/>
              <a:ea typeface="Arial"/>
              <a:cs typeface="Arial"/>
              <a:sym typeface="Arial"/>
            </a:endParaRPr>
          </a:p>
        </p:txBody>
      </p:sp>
      <p:sp>
        <p:nvSpPr>
          <p:cNvPr id="324" name="Google Shape;324;p27"/>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27"/>
          <p:cNvPicPr preferRelativeResize="0"/>
          <p:nvPr/>
        </p:nvPicPr>
        <p:blipFill rotWithShape="1">
          <a:blip r:embed="rId3">
            <a:alphaModFix/>
          </a:blip>
          <a:srcRect b="0" l="0" r="0" t="0"/>
          <a:stretch/>
        </p:blipFill>
        <p:spPr>
          <a:xfrm>
            <a:off x="6729840" y="2505600"/>
            <a:ext cx="4391640" cy="4149360"/>
          </a:xfrm>
          <a:prstGeom prst="rect">
            <a:avLst/>
          </a:prstGeom>
          <a:noFill/>
          <a:ln>
            <a:noFill/>
          </a:ln>
        </p:spPr>
      </p:pic>
      <p:pic>
        <p:nvPicPr>
          <p:cNvPr id="326" name="Google Shape;326;p27"/>
          <p:cNvPicPr preferRelativeResize="0"/>
          <p:nvPr/>
        </p:nvPicPr>
        <p:blipFill rotWithShape="1">
          <a:blip r:embed="rId4">
            <a:alphaModFix/>
          </a:blip>
          <a:srcRect b="0" l="0" r="0" t="0"/>
          <a:stretch/>
        </p:blipFill>
        <p:spPr>
          <a:xfrm>
            <a:off x="299880" y="1792800"/>
            <a:ext cx="3927240" cy="2951280"/>
          </a:xfrm>
          <a:prstGeom prst="rect">
            <a:avLst/>
          </a:prstGeom>
          <a:noFill/>
          <a:ln>
            <a:noFill/>
          </a:ln>
        </p:spPr>
      </p:pic>
      <p:pic>
        <p:nvPicPr>
          <p:cNvPr id="327" name="Google Shape;327;p27"/>
          <p:cNvPicPr preferRelativeResize="0"/>
          <p:nvPr/>
        </p:nvPicPr>
        <p:blipFill rotWithShape="1">
          <a:blip r:embed="rId5">
            <a:alphaModFix/>
          </a:blip>
          <a:srcRect b="0" l="0" r="0" t="0"/>
          <a:stretch/>
        </p:blipFill>
        <p:spPr>
          <a:xfrm>
            <a:off x="668880" y="4819320"/>
            <a:ext cx="4808520" cy="203652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DEEP LEARNING</a:t>
            </a:r>
            <a:endParaRPr b="0" i="0" sz="4000" u="none" cap="none" strike="noStrike">
              <a:latin typeface="Arial"/>
              <a:ea typeface="Arial"/>
              <a:cs typeface="Arial"/>
              <a:sym typeface="Arial"/>
            </a:endParaRPr>
          </a:p>
        </p:txBody>
      </p:sp>
      <p:sp>
        <p:nvSpPr>
          <p:cNvPr id="334" name="Google Shape;334;p28"/>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earn Hugging Face Transformers &amp;amp; BERT with PyTorch in 5 Minutes | by  Kung-Hsiang, Huang (Steeve) | Rosetta.ai Taiwan Blog" id="335" name="Google Shape;335;p28"/>
          <p:cNvPicPr preferRelativeResize="0"/>
          <p:nvPr/>
        </p:nvPicPr>
        <p:blipFill rotWithShape="1">
          <a:blip r:embed="rId3">
            <a:alphaModFix/>
          </a:blip>
          <a:srcRect b="0" l="0" r="0" t="0"/>
          <a:stretch/>
        </p:blipFill>
        <p:spPr>
          <a:xfrm>
            <a:off x="327960" y="2496240"/>
            <a:ext cx="4048560" cy="3719520"/>
          </a:xfrm>
          <a:prstGeom prst="rect">
            <a:avLst/>
          </a:prstGeom>
          <a:noFill/>
          <a:ln>
            <a:noFill/>
          </a:ln>
        </p:spPr>
      </p:pic>
      <p:pic>
        <p:nvPicPr>
          <p:cNvPr id="336" name="Google Shape;336;p28"/>
          <p:cNvPicPr preferRelativeResize="0"/>
          <p:nvPr/>
        </p:nvPicPr>
        <p:blipFill rotWithShape="1">
          <a:blip r:embed="rId4">
            <a:alphaModFix/>
          </a:blip>
          <a:srcRect b="0" l="0" r="0" t="0"/>
          <a:stretch/>
        </p:blipFill>
        <p:spPr>
          <a:xfrm>
            <a:off x="5267880" y="3209400"/>
            <a:ext cx="3803040" cy="903240"/>
          </a:xfrm>
          <a:prstGeom prst="rect">
            <a:avLst/>
          </a:prstGeom>
          <a:noFill/>
          <a:ln>
            <a:noFill/>
          </a:ln>
        </p:spPr>
      </p:pic>
      <p:pic>
        <p:nvPicPr>
          <p:cNvPr id="337" name="Google Shape;337;p28"/>
          <p:cNvPicPr preferRelativeResize="0"/>
          <p:nvPr/>
        </p:nvPicPr>
        <p:blipFill rotWithShape="1">
          <a:blip r:embed="rId5">
            <a:alphaModFix/>
          </a:blip>
          <a:srcRect b="0" l="0" r="0" t="0"/>
          <a:stretch/>
        </p:blipFill>
        <p:spPr>
          <a:xfrm>
            <a:off x="5253840" y="4712400"/>
            <a:ext cx="3817440" cy="11980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OMDENA </a:t>
            </a:r>
            <a:endParaRPr b="0" i="0" sz="4000" u="none" cap="none" strike="noStrike">
              <a:latin typeface="Arial"/>
              <a:ea typeface="Arial"/>
              <a:cs typeface="Arial"/>
              <a:sym typeface="Arial"/>
            </a:endParaRPr>
          </a:p>
        </p:txBody>
      </p:sp>
      <p:sp>
        <p:nvSpPr>
          <p:cNvPr id="344" name="Google Shape;344;p2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29"/>
          <p:cNvPicPr preferRelativeResize="0"/>
          <p:nvPr/>
        </p:nvPicPr>
        <p:blipFill rotWithShape="1">
          <a:blip r:embed="rId3">
            <a:alphaModFix/>
          </a:blip>
          <a:srcRect b="0" l="0" r="0" t="0"/>
          <a:stretch/>
        </p:blipFill>
        <p:spPr>
          <a:xfrm>
            <a:off x="247680" y="2011680"/>
            <a:ext cx="6313680" cy="2893680"/>
          </a:xfrm>
          <a:prstGeom prst="rect">
            <a:avLst/>
          </a:prstGeom>
          <a:noFill/>
          <a:ln>
            <a:noFill/>
          </a:ln>
        </p:spPr>
      </p:pic>
      <p:pic>
        <p:nvPicPr>
          <p:cNvPr id="346" name="Google Shape;346;p29"/>
          <p:cNvPicPr preferRelativeResize="0"/>
          <p:nvPr/>
        </p:nvPicPr>
        <p:blipFill rotWithShape="1">
          <a:blip r:embed="rId4">
            <a:alphaModFix/>
          </a:blip>
          <a:srcRect b="0" l="0" r="0" t="0"/>
          <a:stretch/>
        </p:blipFill>
        <p:spPr>
          <a:xfrm>
            <a:off x="247680" y="5415480"/>
            <a:ext cx="7113960" cy="883800"/>
          </a:xfrm>
          <a:prstGeom prst="rect">
            <a:avLst/>
          </a:prstGeom>
          <a:noFill/>
          <a:ln>
            <a:noFill/>
          </a:ln>
        </p:spPr>
      </p:pic>
      <p:pic>
        <p:nvPicPr>
          <p:cNvPr id="347" name="Google Shape;347;p29"/>
          <p:cNvPicPr preferRelativeResize="0"/>
          <p:nvPr/>
        </p:nvPicPr>
        <p:blipFill rotWithShape="1">
          <a:blip r:embed="rId5">
            <a:alphaModFix/>
          </a:blip>
          <a:srcRect b="0" l="0" r="0" t="0"/>
          <a:stretch/>
        </p:blipFill>
        <p:spPr>
          <a:xfrm>
            <a:off x="6720120" y="2119680"/>
            <a:ext cx="5469480" cy="360000"/>
          </a:xfrm>
          <a:prstGeom prst="rect">
            <a:avLst/>
          </a:prstGeom>
          <a:noFill/>
          <a:ln>
            <a:noFill/>
          </a:ln>
        </p:spPr>
      </p:pic>
      <p:pic>
        <p:nvPicPr>
          <p:cNvPr id="348" name="Google Shape;348;p29"/>
          <p:cNvPicPr preferRelativeResize="0"/>
          <p:nvPr/>
        </p:nvPicPr>
        <p:blipFill rotWithShape="1">
          <a:blip r:embed="rId6">
            <a:alphaModFix/>
          </a:blip>
          <a:srcRect b="0" l="0" r="0" t="0"/>
          <a:stretch/>
        </p:blipFill>
        <p:spPr>
          <a:xfrm>
            <a:off x="6638400" y="4125960"/>
            <a:ext cx="5301720" cy="7599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GOOD OPPORUNITY </a:t>
            </a:r>
            <a:endParaRPr b="0" i="0" sz="4000" u="none" cap="none" strike="noStrike">
              <a:latin typeface="Arial"/>
              <a:ea typeface="Arial"/>
              <a:cs typeface="Arial"/>
              <a:sym typeface="Arial"/>
            </a:endParaRPr>
          </a:p>
        </p:txBody>
      </p:sp>
      <p:sp>
        <p:nvSpPr>
          <p:cNvPr id="355" name="Google Shape;355;p30"/>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180720"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Translating English data science articles to Arabic using transformers models</a:t>
            </a:r>
            <a:endParaRPr b="0" i="0" sz="2200" u="none" cap="none" strike="noStrike">
              <a:latin typeface="Arial"/>
              <a:ea typeface="Arial"/>
              <a:cs typeface="Arial"/>
              <a:sym typeface="Arial"/>
            </a:endParaRPr>
          </a:p>
        </p:txBody>
      </p:sp>
      <p:pic>
        <p:nvPicPr>
          <p:cNvPr id="356" name="Google Shape;356;p30"/>
          <p:cNvPicPr preferRelativeResize="0"/>
          <p:nvPr/>
        </p:nvPicPr>
        <p:blipFill rotWithShape="1">
          <a:blip r:embed="rId3">
            <a:alphaModFix/>
          </a:blip>
          <a:srcRect b="0" l="0" r="0" t="0"/>
          <a:stretch/>
        </p:blipFill>
        <p:spPr>
          <a:xfrm>
            <a:off x="6875280" y="2811960"/>
            <a:ext cx="3824640" cy="32713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PYTHON ONLY?  SQL ??  R??</a:t>
            </a:r>
            <a:endParaRPr b="0" i="0" sz="4000" u="none" cap="none" strike="noStrike">
              <a:latin typeface="Arial"/>
              <a:ea typeface="Arial"/>
              <a:cs typeface="Arial"/>
              <a:sym typeface="Arial"/>
            </a:endParaRPr>
          </a:p>
        </p:txBody>
      </p:sp>
      <p:sp>
        <p:nvSpPr>
          <p:cNvPr id="362" name="Google Shape;362;p31"/>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31"/>
          <p:cNvPicPr preferRelativeResize="0"/>
          <p:nvPr/>
        </p:nvPicPr>
        <p:blipFill rotWithShape="1">
          <a:blip r:embed="rId3">
            <a:alphaModFix/>
          </a:blip>
          <a:srcRect b="0" l="0" r="0" t="0"/>
          <a:stretch/>
        </p:blipFill>
        <p:spPr>
          <a:xfrm>
            <a:off x="3467880" y="2011680"/>
            <a:ext cx="4560120" cy="45601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2"/>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THINK AGAIN</a:t>
            </a:r>
            <a:endParaRPr b="0" i="0" sz="4000" u="none" cap="none" strike="noStrike">
              <a:latin typeface="Arial"/>
              <a:ea typeface="Arial"/>
              <a:cs typeface="Arial"/>
              <a:sym typeface="Arial"/>
            </a:endParaRPr>
          </a:p>
        </p:txBody>
      </p:sp>
      <p:sp>
        <p:nvSpPr>
          <p:cNvPr id="369" name="Google Shape;369;p3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nterface to Python • reticulate" id="370" name="Google Shape;370;p32"/>
          <p:cNvPicPr preferRelativeResize="0"/>
          <p:nvPr/>
        </p:nvPicPr>
        <p:blipFill rotWithShape="1">
          <a:blip r:embed="rId3">
            <a:alphaModFix/>
          </a:blip>
          <a:srcRect b="0" l="0" r="0" t="0"/>
          <a:stretch/>
        </p:blipFill>
        <p:spPr>
          <a:xfrm>
            <a:off x="2872080" y="2374920"/>
            <a:ext cx="5815080" cy="40597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3"/>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33"/>
          <p:cNvPicPr preferRelativeResize="0"/>
          <p:nvPr/>
        </p:nvPicPr>
        <p:blipFill rotWithShape="1">
          <a:blip r:embed="rId3">
            <a:alphaModFix/>
          </a:blip>
          <a:srcRect b="0" l="0" r="0" t="0"/>
          <a:stretch/>
        </p:blipFill>
        <p:spPr>
          <a:xfrm>
            <a:off x="395640" y="1792800"/>
            <a:ext cx="11396520" cy="2522160"/>
          </a:xfrm>
          <a:prstGeom prst="rect">
            <a:avLst/>
          </a:prstGeom>
          <a:noFill/>
          <a:ln>
            <a:noFill/>
          </a:ln>
        </p:spPr>
      </p:pic>
      <p:pic>
        <p:nvPicPr>
          <p:cNvPr id="379" name="Google Shape;379;p33"/>
          <p:cNvPicPr preferRelativeResize="0"/>
          <p:nvPr/>
        </p:nvPicPr>
        <p:blipFill rotWithShape="1">
          <a:blip r:embed="rId4">
            <a:alphaModFix/>
          </a:blip>
          <a:srcRect b="0" l="0" r="0" t="0"/>
          <a:stretch/>
        </p:blipFill>
        <p:spPr>
          <a:xfrm>
            <a:off x="983520" y="4733280"/>
            <a:ext cx="8629200" cy="184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4"/>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SQL + TABLEAU</a:t>
            </a:r>
            <a:endParaRPr b="0" i="0" sz="4000" u="none" cap="none" strike="noStrike">
              <a:latin typeface="Arial"/>
              <a:ea typeface="Arial"/>
              <a:cs typeface="Arial"/>
              <a:sym typeface="Arial"/>
            </a:endParaRPr>
          </a:p>
        </p:txBody>
      </p:sp>
      <p:sp>
        <p:nvSpPr>
          <p:cNvPr id="386" name="Google Shape;386;p34"/>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34"/>
          <p:cNvPicPr preferRelativeResize="0"/>
          <p:nvPr/>
        </p:nvPicPr>
        <p:blipFill rotWithShape="1">
          <a:blip r:embed="rId3">
            <a:alphaModFix/>
          </a:blip>
          <a:srcRect b="0" l="0" r="0" t="0"/>
          <a:stretch/>
        </p:blipFill>
        <p:spPr>
          <a:xfrm>
            <a:off x="87840" y="2011680"/>
            <a:ext cx="6004800" cy="3344040"/>
          </a:xfrm>
          <a:prstGeom prst="rect">
            <a:avLst/>
          </a:prstGeom>
          <a:noFill/>
          <a:ln>
            <a:noFill/>
          </a:ln>
        </p:spPr>
      </p:pic>
      <p:pic>
        <p:nvPicPr>
          <p:cNvPr id="388" name="Google Shape;388;p34"/>
          <p:cNvPicPr preferRelativeResize="0"/>
          <p:nvPr/>
        </p:nvPicPr>
        <p:blipFill rotWithShape="1">
          <a:blip r:embed="rId4">
            <a:alphaModFix/>
          </a:blip>
          <a:srcRect b="0" l="0" r="0" t="0"/>
          <a:stretch/>
        </p:blipFill>
        <p:spPr>
          <a:xfrm>
            <a:off x="6413760" y="2328840"/>
            <a:ext cx="5446080" cy="11552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35"/>
          <p:cNvPicPr preferRelativeResize="0"/>
          <p:nvPr/>
        </p:nvPicPr>
        <p:blipFill rotWithShape="1">
          <a:blip r:embed="rId3">
            <a:alphaModFix/>
          </a:blip>
          <a:srcRect b="0" l="0" r="0" t="0"/>
          <a:stretch/>
        </p:blipFill>
        <p:spPr>
          <a:xfrm>
            <a:off x="2244600" y="3479040"/>
            <a:ext cx="6990120" cy="1732320"/>
          </a:xfrm>
          <a:prstGeom prst="rect">
            <a:avLst/>
          </a:prstGeom>
          <a:noFill/>
          <a:ln>
            <a:noFill/>
          </a:ln>
        </p:spPr>
      </p:pic>
      <p:sp>
        <p:nvSpPr>
          <p:cNvPr id="394" name="Google Shape;394;p35"/>
          <p:cNvSpPr/>
          <p:nvPr/>
        </p:nvSpPr>
        <p:spPr>
          <a:xfrm>
            <a:off x="609480" y="273600"/>
            <a:ext cx="10971720" cy="1144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SQL to python</a:t>
            </a:r>
            <a:endParaRPr b="0" i="0" sz="4400" u="none" cap="none" strike="noStrike">
              <a:latin typeface="Arial"/>
              <a:ea typeface="Arial"/>
              <a:cs typeface="Arial"/>
              <a:sym typeface="Arial"/>
            </a:endParaRPr>
          </a:p>
        </p:txBody>
      </p:sp>
      <p:sp>
        <p:nvSpPr>
          <p:cNvPr id="395" name="Google Shape;395;p35"/>
          <p:cNvSpPr/>
          <p:nvPr/>
        </p:nvSpPr>
        <p:spPr>
          <a:xfrm>
            <a:off x="609480" y="1604520"/>
            <a:ext cx="10971720" cy="3976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sp>
        <p:nvSpPr>
          <p:cNvPr id="400" name="Google Shape;400;p36"/>
          <p:cNvSpPr/>
          <p:nvPr/>
        </p:nvSpPr>
        <p:spPr>
          <a:xfrm>
            <a:off x="1202760" y="284040"/>
            <a:ext cx="9781920" cy="1506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200" u="none" cap="none" strike="noStrike">
                <a:solidFill>
                  <a:srgbClr val="FFFFFF"/>
                </a:solidFill>
                <a:latin typeface="Corbel"/>
                <a:ea typeface="Corbel"/>
                <a:cs typeface="Corbel"/>
                <a:sym typeface="Corbel"/>
              </a:rPr>
              <a:t>SQL extensions</a:t>
            </a:r>
            <a:endParaRPr b="0" i="0" sz="3200" u="none" cap="none" strike="noStrike">
              <a:latin typeface="Arial"/>
              <a:ea typeface="Arial"/>
              <a:cs typeface="Arial"/>
              <a:sym typeface="Arial"/>
            </a:endParaRPr>
          </a:p>
        </p:txBody>
      </p:sp>
      <p:pic>
        <p:nvPicPr>
          <p:cNvPr id="401" name="Google Shape;401;p36"/>
          <p:cNvPicPr preferRelativeResize="0"/>
          <p:nvPr/>
        </p:nvPicPr>
        <p:blipFill rotWithShape="1">
          <a:blip r:embed="rId3">
            <a:alphaModFix/>
          </a:blip>
          <a:srcRect b="0" l="0" r="0" t="0"/>
          <a:stretch/>
        </p:blipFill>
        <p:spPr>
          <a:xfrm>
            <a:off x="2891520" y="2011320"/>
            <a:ext cx="6404040" cy="42040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4"/>
          <p:cNvPicPr preferRelativeResize="0"/>
          <p:nvPr/>
        </p:nvPicPr>
        <p:blipFill rotWithShape="1">
          <a:blip r:embed="rId3">
            <a:alphaModFix/>
          </a:blip>
          <a:srcRect b="0" l="0" r="0" t="0"/>
          <a:stretch/>
        </p:blipFill>
        <p:spPr>
          <a:xfrm>
            <a:off x="1181160" y="1910520"/>
            <a:ext cx="6255000" cy="4283280"/>
          </a:xfrm>
          <a:prstGeom prst="rect">
            <a:avLst/>
          </a:prstGeom>
          <a:noFill/>
          <a:ln>
            <a:noFill/>
          </a:ln>
        </p:spPr>
      </p:pic>
      <p:pic>
        <p:nvPicPr>
          <p:cNvPr descr="ريكو - وهكذا" id="106" name="Google Shape;106;p4"/>
          <p:cNvPicPr preferRelativeResize="0"/>
          <p:nvPr/>
        </p:nvPicPr>
        <p:blipFill rotWithShape="1">
          <a:blip r:embed="rId4">
            <a:alphaModFix/>
          </a:blip>
          <a:srcRect b="0" l="0" r="0" t="0"/>
          <a:stretch/>
        </p:blipFill>
        <p:spPr>
          <a:xfrm>
            <a:off x="7763400" y="1910520"/>
            <a:ext cx="4121640" cy="430524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5"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b="0" l="0" r="0" t="0"/>
          <a:stretch/>
        </p:blipFill>
        <p:spPr>
          <a:xfrm>
            <a:off x="4448520" y="2011680"/>
            <a:ext cx="3290400" cy="4204080"/>
          </a:xfrm>
          <a:prstGeom prst="rect">
            <a:avLst/>
          </a:prstGeom>
          <a:noFill/>
          <a:ln>
            <a:noFill/>
          </a:ln>
        </p:spPr>
      </p:pic>
      <p:sp>
        <p:nvSpPr>
          <p:cNvPr id="407" name="Google Shape;407;p37"/>
          <p:cNvSpPr/>
          <p:nvPr/>
        </p:nvSpPr>
        <p:spPr>
          <a:xfrm>
            <a:off x="1202760" y="284040"/>
            <a:ext cx="9781920" cy="1506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ER diagram</a:t>
            </a:r>
            <a:endParaRPr b="0" i="0" sz="4400" u="none" cap="none" strike="noStrike">
              <a:latin typeface="Arial"/>
              <a:ea typeface="Arial"/>
              <a:cs typeface="Arial"/>
              <a:sym typeface="Arial"/>
            </a:endParaRPr>
          </a:p>
        </p:txBody>
      </p:sp>
      <p:sp>
        <p:nvSpPr>
          <p:cNvPr id="408" name="Google Shape;408;p37"/>
          <p:cNvSpPr/>
          <p:nvPr/>
        </p:nvSpPr>
        <p:spPr>
          <a:xfrm>
            <a:off x="457920" y="6126480"/>
            <a:ext cx="7547760" cy="600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How to create using mysql workbench?</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sng" cap="none" strike="noStrike">
                <a:solidFill>
                  <a:srgbClr val="6EAC1C"/>
                </a:solidFill>
                <a:latin typeface="Arial"/>
                <a:ea typeface="Arial"/>
                <a:cs typeface="Arial"/>
                <a:sym typeface="Arial"/>
                <a:hlinkClick r:id="rId4">
                  <a:extLst>
                    <a:ext uri="{A12FA001-AC4F-418D-AE19-62706E023703}">
                      <ahyp:hlinkClr val="tx"/>
                    </a:ext>
                  </a:extLst>
                </a:hlinkClick>
              </a:rPr>
              <a:t>https://dataedo.com/kb/tools/mysql-workbench/create-database-diagram</a:t>
            </a:r>
            <a:r>
              <a:rPr b="0" i="0" lang="en-US" sz="1800" u="none" cap="none" strike="noStrike">
                <a:solidFill>
                  <a:srgbClr val="6EAC1C"/>
                </a:solidFill>
                <a:latin typeface="Arial"/>
                <a:ea typeface="Arial"/>
                <a:cs typeface="Arial"/>
                <a:sym typeface="Arial"/>
              </a:rPr>
              <a:t> </a:t>
            </a:r>
            <a:endParaRPr b="0" i="0" sz="1800" u="none" cap="none" strike="noStrike">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SQL + DEEP LEARNING</a:t>
            </a:r>
            <a:endParaRPr b="0" i="0" sz="4000" u="none" cap="none" strike="noStrike">
              <a:latin typeface="Arial"/>
              <a:ea typeface="Arial"/>
              <a:cs typeface="Arial"/>
              <a:sym typeface="Arial"/>
            </a:endParaRPr>
          </a:p>
        </p:txBody>
      </p:sp>
      <p:sp>
        <p:nvSpPr>
          <p:cNvPr id="414" name="Google Shape;414;p38"/>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38"/>
          <p:cNvPicPr preferRelativeResize="0"/>
          <p:nvPr/>
        </p:nvPicPr>
        <p:blipFill rotWithShape="1">
          <a:blip r:embed="rId3">
            <a:alphaModFix/>
          </a:blip>
          <a:srcRect b="0" l="0" r="0" t="0"/>
          <a:stretch/>
        </p:blipFill>
        <p:spPr>
          <a:xfrm>
            <a:off x="209160" y="2011680"/>
            <a:ext cx="5637600" cy="1341000"/>
          </a:xfrm>
          <a:prstGeom prst="rect">
            <a:avLst/>
          </a:prstGeom>
          <a:noFill/>
          <a:ln>
            <a:noFill/>
          </a:ln>
        </p:spPr>
      </p:pic>
      <p:pic>
        <p:nvPicPr>
          <p:cNvPr id="416" name="Google Shape;416;p38"/>
          <p:cNvPicPr preferRelativeResize="0"/>
          <p:nvPr/>
        </p:nvPicPr>
        <p:blipFill rotWithShape="1">
          <a:blip r:embed="rId4">
            <a:alphaModFix/>
          </a:blip>
          <a:srcRect b="0" l="0" r="0" t="0"/>
          <a:stretch/>
        </p:blipFill>
        <p:spPr>
          <a:xfrm>
            <a:off x="6094800" y="2011680"/>
            <a:ext cx="6208920" cy="1407600"/>
          </a:xfrm>
          <a:prstGeom prst="rect">
            <a:avLst/>
          </a:prstGeom>
          <a:noFill/>
          <a:ln>
            <a:noFill/>
          </a:ln>
        </p:spPr>
      </p:pic>
      <p:pic>
        <p:nvPicPr>
          <p:cNvPr id="417" name="Google Shape;417;p38"/>
          <p:cNvPicPr preferRelativeResize="0"/>
          <p:nvPr/>
        </p:nvPicPr>
        <p:blipFill rotWithShape="1">
          <a:blip r:embed="rId5">
            <a:alphaModFix/>
          </a:blip>
          <a:srcRect b="0" l="0" r="0" t="0"/>
          <a:stretch/>
        </p:blipFill>
        <p:spPr>
          <a:xfrm>
            <a:off x="3094200" y="4410000"/>
            <a:ext cx="5999400" cy="817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BOTTOM LINE? </a:t>
            </a:r>
            <a:endParaRPr b="0" i="0" sz="4000" u="none" cap="none" strike="noStrike">
              <a:latin typeface="Arial"/>
              <a:ea typeface="Arial"/>
              <a:cs typeface="Arial"/>
              <a:sym typeface="Arial"/>
            </a:endParaRPr>
          </a:p>
        </p:txBody>
      </p:sp>
      <p:sp>
        <p:nvSpPr>
          <p:cNvPr id="424" name="Google Shape;424;p39"/>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2200" u="none" cap="none" strike="noStrike">
                <a:solidFill>
                  <a:srgbClr val="FFFFFF"/>
                </a:solidFill>
                <a:latin typeface="Corbel"/>
                <a:ea typeface="Corbel"/>
                <a:cs typeface="Corbel"/>
                <a:sym typeface="Corbel"/>
              </a:rPr>
              <a:t>1. Start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2. SEARCH – KEEP UPDATED! </a:t>
            </a:r>
            <a:endParaRPr b="0" i="0" sz="2200" u="none" cap="none" strike="noStrike">
              <a:latin typeface="Arial"/>
              <a:ea typeface="Arial"/>
              <a:cs typeface="Arial"/>
              <a:sym typeface="Arial"/>
            </a:endParaRPr>
          </a:p>
        </p:txBody>
      </p:sp>
      <p:pic>
        <p:nvPicPr>
          <p:cNvPr id="425" name="Google Shape;425;p39"/>
          <p:cNvPicPr preferRelativeResize="0"/>
          <p:nvPr/>
        </p:nvPicPr>
        <p:blipFill rotWithShape="1">
          <a:blip r:embed="rId3">
            <a:alphaModFix/>
          </a:blip>
          <a:srcRect b="0" l="0" r="0" t="0"/>
          <a:stretch/>
        </p:blipFill>
        <p:spPr>
          <a:xfrm>
            <a:off x="1406520" y="4114800"/>
            <a:ext cx="8276400" cy="607680"/>
          </a:xfrm>
          <a:prstGeom prst="rect">
            <a:avLst/>
          </a:prstGeom>
          <a:noFill/>
          <a:ln>
            <a:noFill/>
          </a:ln>
        </p:spPr>
      </p:pic>
      <p:pic>
        <p:nvPicPr>
          <p:cNvPr descr="Just added a bunch of new features to the free pandas dataframe visualizer,  D-Tale! Hope they help : datascience" id="426" name="Google Shape;426;p39"/>
          <p:cNvPicPr preferRelativeResize="0"/>
          <p:nvPr/>
        </p:nvPicPr>
        <p:blipFill rotWithShape="1">
          <a:blip r:embed="rId4">
            <a:alphaModFix/>
          </a:blip>
          <a:srcRect b="0" l="0" r="0" t="0"/>
          <a:stretch/>
        </p:blipFill>
        <p:spPr>
          <a:xfrm>
            <a:off x="3474720" y="5042160"/>
            <a:ext cx="3455640" cy="1622520"/>
          </a:xfrm>
          <a:prstGeom prst="rect">
            <a:avLst/>
          </a:prstGeom>
          <a:noFill/>
          <a:ln>
            <a:noFill/>
          </a:ln>
        </p:spPr>
      </p:pic>
      <p:pic>
        <p:nvPicPr>
          <p:cNvPr descr="GitHub - pandas-profiling/pandas-profiling: Create HTML profiling reports  from pandas DataFrame objects" id="427" name="Google Shape;427;p39"/>
          <p:cNvPicPr preferRelativeResize="0"/>
          <p:nvPr/>
        </p:nvPicPr>
        <p:blipFill rotWithShape="1">
          <a:blip r:embed="rId5">
            <a:alphaModFix/>
          </a:blip>
          <a:srcRect b="0" l="0" r="0" t="0"/>
          <a:stretch/>
        </p:blipFill>
        <p:spPr>
          <a:xfrm>
            <a:off x="8143200" y="5021640"/>
            <a:ext cx="3412440" cy="164304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 name="Shape 432"/>
        <p:cNvGrpSpPr/>
        <p:nvPr/>
      </p:nvGrpSpPr>
      <p:grpSpPr>
        <a:xfrm>
          <a:off x="0" y="0"/>
          <a:ext cx="0" cy="0"/>
          <a:chOff x="0" y="0"/>
          <a:chExt cx="0" cy="0"/>
        </a:xfrm>
      </p:grpSpPr>
      <p:sp>
        <p:nvSpPr>
          <p:cNvPr id="433" name="Google Shape;433;p4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WHY CALLED STRUCTURED?</a:t>
            </a:r>
            <a:endParaRPr b="0" i="0" sz="4000" u="none" cap="none" strike="noStrike">
              <a:latin typeface="Arial"/>
              <a:ea typeface="Arial"/>
              <a:cs typeface="Arial"/>
              <a:sym typeface="Arial"/>
            </a:endParaRPr>
          </a:p>
        </p:txBody>
      </p:sp>
      <p:sp>
        <p:nvSpPr>
          <p:cNvPr id="434" name="Google Shape;434;p40"/>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ctr">
              <a:lnSpc>
                <a:spcPct val="90000"/>
              </a:lnSpc>
              <a:spcBef>
                <a:spcPts val="1400"/>
              </a:spcBef>
              <a:spcAft>
                <a:spcPts val="0"/>
              </a:spcAft>
              <a:buNone/>
            </a:pPr>
            <a:r>
              <a:rPr b="1" i="0" lang="en-US" sz="2800" u="none" cap="none" strike="noStrike">
                <a:solidFill>
                  <a:srgbClr val="FF0000"/>
                </a:solidFill>
                <a:latin typeface="Corbel"/>
                <a:ea typeface="Corbel"/>
                <a:cs typeface="Corbel"/>
                <a:sym typeface="Corbel"/>
              </a:rPr>
              <a:t>SEQUEL</a:t>
            </a:r>
            <a:endParaRPr b="0" i="0" sz="2800" u="none" cap="none" strike="noStrike">
              <a:latin typeface="Arial"/>
              <a:ea typeface="Arial"/>
              <a:cs typeface="Arial"/>
              <a:sym typeface="Arial"/>
            </a:endParaRPr>
          </a:p>
        </p:txBody>
      </p:sp>
      <p:pic>
        <p:nvPicPr>
          <p:cNvPr id="435" name="Google Shape;435;p40"/>
          <p:cNvPicPr preferRelativeResize="0"/>
          <p:nvPr/>
        </p:nvPicPr>
        <p:blipFill rotWithShape="1">
          <a:blip r:embed="rId3">
            <a:alphaModFix/>
          </a:blip>
          <a:srcRect b="0" l="0" r="0" t="0"/>
          <a:stretch/>
        </p:blipFill>
        <p:spPr>
          <a:xfrm>
            <a:off x="1707840" y="2011680"/>
            <a:ext cx="8772480" cy="1047240"/>
          </a:xfrm>
          <a:prstGeom prst="rect">
            <a:avLst/>
          </a:prstGeom>
          <a:noFill/>
          <a:ln>
            <a:noFill/>
          </a:ln>
        </p:spPr>
      </p:pic>
      <p:pic>
        <p:nvPicPr>
          <p:cNvPr id="436" name="Google Shape;436;p40"/>
          <p:cNvPicPr preferRelativeResize="0"/>
          <p:nvPr/>
        </p:nvPicPr>
        <p:blipFill rotWithShape="1">
          <a:blip r:embed="rId4">
            <a:alphaModFix/>
          </a:blip>
          <a:srcRect b="0" l="0" r="0" t="0"/>
          <a:stretch/>
        </p:blipFill>
        <p:spPr>
          <a:xfrm>
            <a:off x="1202760" y="4721400"/>
            <a:ext cx="10567800" cy="71676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1" name="Shape 441"/>
        <p:cNvGrpSpPr/>
        <p:nvPr/>
      </p:nvGrpSpPr>
      <p:grpSpPr>
        <a:xfrm>
          <a:off x="0" y="0"/>
          <a:ext cx="0" cy="0"/>
          <a:chOff x="0" y="0"/>
          <a:chExt cx="0" cy="0"/>
        </a:xfrm>
      </p:grpSpPr>
      <p:sp>
        <p:nvSpPr>
          <p:cNvPr id="442" name="Google Shape;442;p41"/>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SQL</a:t>
            </a:r>
            <a:endParaRPr b="0" i="0" sz="4000" u="none" cap="none" strike="noStrike">
              <a:latin typeface="Arial"/>
              <a:ea typeface="Arial"/>
              <a:cs typeface="Arial"/>
              <a:sym typeface="Arial"/>
            </a:endParaRPr>
          </a:p>
        </p:txBody>
      </p:sp>
      <p:sp>
        <p:nvSpPr>
          <p:cNvPr id="443" name="Google Shape;443;p41"/>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180720"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Why is SQL important? If we can use R/PYTHON?</a:t>
            </a:r>
            <a:endParaRPr b="0" i="0" sz="2200" u="none" cap="none" strike="noStrike">
              <a:latin typeface="Arial"/>
              <a:ea typeface="Arial"/>
              <a:cs typeface="Arial"/>
              <a:sym typeface="Arial"/>
            </a:endParaRPr>
          </a:p>
        </p:txBody>
      </p:sp>
      <p:pic>
        <p:nvPicPr>
          <p:cNvPr id="444" name="Google Shape;444;p41"/>
          <p:cNvPicPr preferRelativeResize="0"/>
          <p:nvPr/>
        </p:nvPicPr>
        <p:blipFill rotWithShape="1">
          <a:blip r:embed="rId3">
            <a:alphaModFix/>
          </a:blip>
          <a:srcRect b="0" l="0" r="0" t="0"/>
          <a:stretch/>
        </p:blipFill>
        <p:spPr>
          <a:xfrm>
            <a:off x="7208280" y="2715120"/>
            <a:ext cx="4981320" cy="3957840"/>
          </a:xfrm>
          <a:prstGeom prst="rect">
            <a:avLst/>
          </a:prstGeom>
          <a:noFill/>
          <a:ln>
            <a:noFill/>
          </a:ln>
        </p:spPr>
      </p:pic>
      <p:pic>
        <p:nvPicPr>
          <p:cNvPr descr="JOINs in SQL, Python, and R | Mode" id="445" name="Google Shape;445;p41"/>
          <p:cNvPicPr preferRelativeResize="0"/>
          <p:nvPr/>
        </p:nvPicPr>
        <p:blipFill rotWithShape="1">
          <a:blip r:embed="rId4">
            <a:alphaModFix/>
          </a:blip>
          <a:srcRect b="0" l="0" r="0" t="0"/>
          <a:stretch/>
        </p:blipFill>
        <p:spPr>
          <a:xfrm>
            <a:off x="471960" y="2715120"/>
            <a:ext cx="6074640" cy="31600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sp>
        <p:nvSpPr>
          <p:cNvPr id="451" name="Google Shape;451;p42"/>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ABOUT SPEED?</a:t>
            </a:r>
            <a:endParaRPr b="0" i="0" sz="4000" u="none" cap="none" strike="noStrike">
              <a:latin typeface="Arial"/>
              <a:ea typeface="Arial"/>
              <a:cs typeface="Arial"/>
              <a:sym typeface="Arial"/>
            </a:endParaRPr>
          </a:p>
        </p:txBody>
      </p:sp>
      <p:sp>
        <p:nvSpPr>
          <p:cNvPr id="452" name="Google Shape;452;p4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42"/>
          <p:cNvPicPr preferRelativeResize="0"/>
          <p:nvPr/>
        </p:nvPicPr>
        <p:blipFill rotWithShape="1">
          <a:blip r:embed="rId3">
            <a:alphaModFix/>
          </a:blip>
          <a:srcRect b="0" l="0" r="0" t="0"/>
          <a:stretch/>
        </p:blipFill>
        <p:spPr>
          <a:xfrm>
            <a:off x="2813040" y="2607480"/>
            <a:ext cx="6561360" cy="3608280"/>
          </a:xfrm>
          <a:prstGeom prst="rect">
            <a:avLst/>
          </a:prstGeom>
          <a:noFill/>
          <a:ln>
            <a:noFill/>
          </a:ln>
        </p:spPr>
      </p:pic>
      <p:pic>
        <p:nvPicPr>
          <p:cNvPr id="454" name="Google Shape;454;p42"/>
          <p:cNvPicPr preferRelativeResize="0"/>
          <p:nvPr/>
        </p:nvPicPr>
        <p:blipFill rotWithShape="1">
          <a:blip r:embed="rId4">
            <a:alphaModFix/>
          </a:blip>
          <a:srcRect b="0" l="0" r="0" t="0"/>
          <a:stretch/>
        </p:blipFill>
        <p:spPr>
          <a:xfrm>
            <a:off x="6244920" y="1464120"/>
            <a:ext cx="3779640" cy="655200"/>
          </a:xfrm>
          <a:prstGeom prst="rect">
            <a:avLst/>
          </a:prstGeom>
          <a:noFill/>
          <a:ln>
            <a:noFill/>
          </a:ln>
        </p:spPr>
      </p:pic>
      <p:pic>
        <p:nvPicPr>
          <p:cNvPr id="455" name="Google Shape;455;p42"/>
          <p:cNvPicPr preferRelativeResize="0"/>
          <p:nvPr/>
        </p:nvPicPr>
        <p:blipFill rotWithShape="1">
          <a:blip r:embed="rId5">
            <a:alphaModFix/>
          </a:blip>
          <a:srcRect b="0" l="0" r="0" t="0"/>
          <a:stretch/>
        </p:blipFill>
        <p:spPr>
          <a:xfrm>
            <a:off x="203040" y="6375600"/>
            <a:ext cx="5218200" cy="435960"/>
          </a:xfrm>
          <a:prstGeom prst="rect">
            <a:avLst/>
          </a:prstGeom>
          <a:noFill/>
          <a:ln>
            <a:noFill/>
          </a:ln>
        </p:spPr>
      </p:pic>
      <p:pic>
        <p:nvPicPr>
          <p:cNvPr id="456" name="Google Shape;456;p42"/>
          <p:cNvPicPr preferRelativeResize="0"/>
          <p:nvPr/>
        </p:nvPicPr>
        <p:blipFill rotWithShape="1">
          <a:blip r:embed="rId6">
            <a:alphaModFix/>
          </a:blip>
          <a:srcRect b="0" l="0" r="0" t="0"/>
          <a:stretch/>
        </p:blipFill>
        <p:spPr>
          <a:xfrm>
            <a:off x="5726880" y="6375600"/>
            <a:ext cx="5694480" cy="388440"/>
          </a:xfrm>
          <a:prstGeom prst="rect">
            <a:avLst/>
          </a:prstGeom>
          <a:noFill/>
          <a:ln>
            <a:noFill/>
          </a:ln>
        </p:spPr>
      </p:pic>
      <p:pic>
        <p:nvPicPr>
          <p:cNvPr id="457" name="Google Shape;457;p42"/>
          <p:cNvPicPr preferRelativeResize="0"/>
          <p:nvPr/>
        </p:nvPicPr>
        <p:blipFill rotWithShape="1">
          <a:blip r:embed="rId7">
            <a:alphaModFix/>
          </a:blip>
          <a:srcRect b="0" l="0" r="0" t="0"/>
          <a:stretch/>
        </p:blipFill>
        <p:spPr>
          <a:xfrm>
            <a:off x="9734400" y="4539600"/>
            <a:ext cx="1865160" cy="37872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1" name="Shape 461"/>
        <p:cNvGrpSpPr/>
        <p:nvPr/>
      </p:nvGrpSpPr>
      <p:grpSpPr>
        <a:xfrm>
          <a:off x="0" y="0"/>
          <a:ext cx="0" cy="0"/>
          <a:chOff x="0" y="0"/>
          <a:chExt cx="0" cy="0"/>
        </a:xfrm>
      </p:grpSpPr>
      <p:sp>
        <p:nvSpPr>
          <p:cNvPr id="462" name="Google Shape;462;p43"/>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SQL REFRESHMENT </a:t>
            </a:r>
            <a:endParaRPr b="0" i="0" sz="4000" u="none" cap="none" strike="noStrike">
              <a:latin typeface="Arial"/>
              <a:ea typeface="Arial"/>
              <a:cs typeface="Arial"/>
              <a:sym typeface="Arial"/>
            </a:endParaRPr>
          </a:p>
        </p:txBody>
      </p:sp>
      <p:sp>
        <p:nvSpPr>
          <p:cNvPr id="463" name="Google Shape;463;p43"/>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resh Mint Leaves Falling Into Water. Refreshing And Healthy Royalty Free  Cliparts, Vectors, And Stock Illustration. Image 69151003." id="464" name="Google Shape;464;p43"/>
          <p:cNvPicPr preferRelativeResize="0"/>
          <p:nvPr/>
        </p:nvPicPr>
        <p:blipFill rotWithShape="1">
          <a:blip r:embed="rId3">
            <a:alphaModFix/>
          </a:blip>
          <a:srcRect b="0" l="0" r="0" t="0"/>
          <a:stretch/>
        </p:blipFill>
        <p:spPr>
          <a:xfrm>
            <a:off x="1202760" y="2011680"/>
            <a:ext cx="9300960" cy="472104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9" name="Shape 469"/>
        <p:cNvGrpSpPr/>
        <p:nvPr/>
      </p:nvGrpSpPr>
      <p:grpSpPr>
        <a:xfrm>
          <a:off x="0" y="0"/>
          <a:ext cx="0" cy="0"/>
          <a:chOff x="0" y="0"/>
          <a:chExt cx="0" cy="0"/>
        </a:xfrm>
      </p:grpSpPr>
      <p:sp>
        <p:nvSpPr>
          <p:cNvPr id="470" name="Google Shape;470;p44"/>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PRIMARY KEY</a:t>
            </a:r>
            <a:endParaRPr b="0" i="0" sz="4000" u="none" cap="none" strike="noStrike">
              <a:latin typeface="Arial"/>
              <a:ea typeface="Arial"/>
              <a:cs typeface="Arial"/>
              <a:sym typeface="Arial"/>
            </a:endParaRPr>
          </a:p>
        </p:txBody>
      </p:sp>
      <p:sp>
        <p:nvSpPr>
          <p:cNvPr id="471" name="Google Shape;471;p44"/>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44"/>
          <p:cNvPicPr preferRelativeResize="0"/>
          <p:nvPr/>
        </p:nvPicPr>
        <p:blipFill rotWithShape="1">
          <a:blip r:embed="rId3">
            <a:alphaModFix/>
          </a:blip>
          <a:srcRect b="0" l="0" r="0" t="0"/>
          <a:stretch/>
        </p:blipFill>
        <p:spPr>
          <a:xfrm>
            <a:off x="1245960" y="2011680"/>
            <a:ext cx="10168200" cy="396288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 name="Shape 477"/>
        <p:cNvGrpSpPr/>
        <p:nvPr/>
      </p:nvGrpSpPr>
      <p:grpSpPr>
        <a:xfrm>
          <a:off x="0" y="0"/>
          <a:ext cx="0" cy="0"/>
          <a:chOff x="0" y="0"/>
          <a:chExt cx="0" cy="0"/>
        </a:xfrm>
      </p:grpSpPr>
      <p:sp>
        <p:nvSpPr>
          <p:cNvPr id="478" name="Google Shape;478;p45"/>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QUERIES</a:t>
            </a:r>
            <a:endParaRPr b="0" i="0" sz="4000" u="none" cap="none" strike="noStrike">
              <a:latin typeface="Arial"/>
              <a:ea typeface="Arial"/>
              <a:cs typeface="Arial"/>
              <a:sym typeface="Arial"/>
            </a:endParaRPr>
          </a:p>
        </p:txBody>
      </p:sp>
      <p:sp>
        <p:nvSpPr>
          <p:cNvPr id="479" name="Google Shape;479;p45"/>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45"/>
          <p:cNvPicPr preferRelativeResize="0"/>
          <p:nvPr/>
        </p:nvPicPr>
        <p:blipFill rotWithShape="1">
          <a:blip r:embed="rId3">
            <a:alphaModFix/>
          </a:blip>
          <a:srcRect b="0" l="0" r="0" t="0"/>
          <a:stretch/>
        </p:blipFill>
        <p:spPr>
          <a:xfrm>
            <a:off x="250560" y="2274120"/>
            <a:ext cx="4284720" cy="3941640"/>
          </a:xfrm>
          <a:prstGeom prst="rect">
            <a:avLst/>
          </a:prstGeom>
          <a:noFill/>
          <a:ln>
            <a:noFill/>
          </a:ln>
        </p:spPr>
      </p:pic>
      <p:pic>
        <p:nvPicPr>
          <p:cNvPr id="481" name="Google Shape;481;p45"/>
          <p:cNvPicPr preferRelativeResize="0"/>
          <p:nvPr/>
        </p:nvPicPr>
        <p:blipFill rotWithShape="1">
          <a:blip r:embed="rId4">
            <a:alphaModFix/>
          </a:blip>
          <a:srcRect b="0" l="0" r="0" t="0"/>
          <a:stretch/>
        </p:blipFill>
        <p:spPr>
          <a:xfrm>
            <a:off x="4939920" y="213480"/>
            <a:ext cx="5477400" cy="2988720"/>
          </a:xfrm>
          <a:prstGeom prst="rect">
            <a:avLst/>
          </a:prstGeom>
          <a:noFill/>
          <a:ln>
            <a:noFill/>
          </a:ln>
        </p:spPr>
      </p:pic>
      <p:pic>
        <p:nvPicPr>
          <p:cNvPr id="482" name="Google Shape;482;p45"/>
          <p:cNvPicPr preferRelativeResize="0"/>
          <p:nvPr/>
        </p:nvPicPr>
        <p:blipFill rotWithShape="1">
          <a:blip r:embed="rId5">
            <a:alphaModFix/>
          </a:blip>
          <a:srcRect b="0" l="0" r="0" t="0"/>
          <a:stretch/>
        </p:blipFill>
        <p:spPr>
          <a:xfrm>
            <a:off x="6295320" y="3422880"/>
            <a:ext cx="3966480" cy="3321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7" name="Shape 487"/>
        <p:cNvGrpSpPr/>
        <p:nvPr/>
      </p:nvGrpSpPr>
      <p:grpSpPr>
        <a:xfrm>
          <a:off x="0" y="0"/>
          <a:ext cx="0" cy="0"/>
          <a:chOff x="0" y="0"/>
          <a:chExt cx="0" cy="0"/>
        </a:xfrm>
      </p:grpSpPr>
      <p:sp>
        <p:nvSpPr>
          <p:cNvPr id="488" name="Google Shape;488;p46"/>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46"/>
          <p:cNvPicPr preferRelativeResize="0"/>
          <p:nvPr/>
        </p:nvPicPr>
        <p:blipFill rotWithShape="1">
          <a:blip r:embed="rId3">
            <a:alphaModFix/>
          </a:blip>
          <a:srcRect b="0" l="0" r="0" t="0"/>
          <a:stretch/>
        </p:blipFill>
        <p:spPr>
          <a:xfrm>
            <a:off x="1523520" y="1023480"/>
            <a:ext cx="9143280" cy="48085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5"/>
          <p:cNvPicPr preferRelativeResize="0"/>
          <p:nvPr/>
        </p:nvPicPr>
        <p:blipFill rotWithShape="1">
          <a:blip r:embed="rId3">
            <a:alphaModFix/>
          </a:blip>
          <a:srcRect b="0" l="0" r="0" t="0"/>
          <a:stretch/>
        </p:blipFill>
        <p:spPr>
          <a:xfrm>
            <a:off x="478440" y="2690280"/>
            <a:ext cx="5022000" cy="3744000"/>
          </a:xfrm>
          <a:prstGeom prst="rect">
            <a:avLst/>
          </a:prstGeom>
          <a:noFill/>
          <a:ln>
            <a:noFill/>
          </a:ln>
        </p:spPr>
      </p:pic>
      <p:pic>
        <p:nvPicPr>
          <p:cNvPr id="114" name="Google Shape;114;p5"/>
          <p:cNvPicPr preferRelativeResize="0"/>
          <p:nvPr/>
        </p:nvPicPr>
        <p:blipFill rotWithShape="1">
          <a:blip r:embed="rId4">
            <a:alphaModFix/>
          </a:blip>
          <a:srcRect b="0" l="0" r="0" t="0"/>
          <a:stretch/>
        </p:blipFill>
        <p:spPr>
          <a:xfrm>
            <a:off x="6576480" y="2461680"/>
            <a:ext cx="4408200" cy="3972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47"/>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CHEAT SHEET  </a:t>
            </a:r>
            <a:endParaRPr b="0" i="0" sz="4000" u="none" cap="none" strike="noStrike">
              <a:latin typeface="Arial"/>
              <a:ea typeface="Arial"/>
              <a:cs typeface="Arial"/>
              <a:sym typeface="Arial"/>
            </a:endParaRPr>
          </a:p>
        </p:txBody>
      </p:sp>
      <p:sp>
        <p:nvSpPr>
          <p:cNvPr id="496" name="Google Shape;496;p47"/>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47"/>
          <p:cNvPicPr preferRelativeResize="0"/>
          <p:nvPr/>
        </p:nvPicPr>
        <p:blipFill rotWithShape="1">
          <a:blip r:embed="rId3">
            <a:alphaModFix/>
          </a:blip>
          <a:srcRect b="0" l="0" r="0" t="0"/>
          <a:stretch/>
        </p:blipFill>
        <p:spPr>
          <a:xfrm>
            <a:off x="318240" y="1910520"/>
            <a:ext cx="9368640" cy="3925440"/>
          </a:xfrm>
          <a:prstGeom prst="rect">
            <a:avLst/>
          </a:prstGeom>
          <a:noFill/>
          <a:ln>
            <a:noFill/>
          </a:ln>
        </p:spPr>
      </p:pic>
      <p:sp>
        <p:nvSpPr>
          <p:cNvPr id="498" name="Google Shape;498;p47"/>
          <p:cNvSpPr/>
          <p:nvPr/>
        </p:nvSpPr>
        <p:spPr>
          <a:xfrm>
            <a:off x="678600" y="6319080"/>
            <a:ext cx="698724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sng" cap="none" strike="noStrike">
                <a:solidFill>
                  <a:srgbClr val="6EAC1C"/>
                </a:solidFill>
                <a:latin typeface="Corbel"/>
                <a:ea typeface="Corbel"/>
                <a:cs typeface="Corbel"/>
                <a:sym typeface="Corbel"/>
                <a:hlinkClick r:id="rId4">
                  <a:extLst>
                    <a:ext uri="{A12FA001-AC4F-418D-AE19-62706E023703}">
                      <ahyp:hlinkClr val="tx"/>
                    </a:ext>
                  </a:extLst>
                </a:hlinkClick>
              </a:rPr>
              <a:t>https://www.postgresqltutorial.com/postgresql-cheat-sheet/</a:t>
            </a:r>
            <a:endParaRPr b="0" i="0" sz="1800" u="none" cap="none" strike="noStrike">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sp>
        <p:nvSpPr>
          <p:cNvPr id="503" name="Google Shape;503;p4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FOFFA</a:t>
            </a:r>
            <a:endParaRPr b="0" i="0" sz="4000" u="none" cap="none" strike="noStrike">
              <a:latin typeface="Arial"/>
              <a:ea typeface="Arial"/>
              <a:cs typeface="Arial"/>
              <a:sym typeface="Arial"/>
            </a:endParaRPr>
          </a:p>
        </p:txBody>
      </p:sp>
      <p:sp>
        <p:nvSpPr>
          <p:cNvPr id="504" name="Google Shape;504;p48"/>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48"/>
          <p:cNvPicPr preferRelativeResize="0"/>
          <p:nvPr/>
        </p:nvPicPr>
        <p:blipFill rotWithShape="1">
          <a:blip r:embed="rId3">
            <a:alphaModFix/>
          </a:blip>
          <a:srcRect b="0" l="0" r="0" t="0"/>
          <a:stretch/>
        </p:blipFill>
        <p:spPr>
          <a:xfrm>
            <a:off x="1473480" y="2011680"/>
            <a:ext cx="5375520" cy="402588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9" name="Shape 509"/>
        <p:cNvGrpSpPr/>
        <p:nvPr/>
      </p:nvGrpSpPr>
      <p:grpSpPr>
        <a:xfrm>
          <a:off x="0" y="0"/>
          <a:ext cx="0" cy="0"/>
          <a:chOff x="0" y="0"/>
          <a:chExt cx="0" cy="0"/>
        </a:xfrm>
      </p:grpSpPr>
      <p:sp>
        <p:nvSpPr>
          <p:cNvPr id="510" name="Google Shape;510;p4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JOIN</a:t>
            </a:r>
            <a:endParaRPr b="0" i="0" sz="4000" u="none" cap="none" strike="noStrike">
              <a:latin typeface="Arial"/>
              <a:ea typeface="Arial"/>
              <a:cs typeface="Arial"/>
              <a:sym typeface="Arial"/>
            </a:endParaRPr>
          </a:p>
        </p:txBody>
      </p:sp>
      <p:sp>
        <p:nvSpPr>
          <p:cNvPr id="511" name="Google Shape;511;p49"/>
          <p:cNvSpPr/>
          <p:nvPr/>
        </p:nvSpPr>
        <p:spPr>
          <a:xfrm>
            <a:off x="1202760" y="2011680"/>
            <a:ext cx="9781920" cy="484416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3200" u="none" cap="none" strike="noStrike">
                <a:solidFill>
                  <a:srgbClr val="FFFFFF"/>
                </a:solidFill>
                <a:latin typeface="Corbel"/>
                <a:ea typeface="Corbel"/>
                <a:cs typeface="Corbel"/>
                <a:sym typeface="Corbel"/>
              </a:rPr>
              <a:t>					Select animals that eat fish</a:t>
            </a: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p:txBody>
      </p:sp>
      <p:pic>
        <p:nvPicPr>
          <p:cNvPr id="512" name="Google Shape;512;p49"/>
          <p:cNvPicPr preferRelativeResize="0"/>
          <p:nvPr/>
        </p:nvPicPr>
        <p:blipFill rotWithShape="1">
          <a:blip r:embed="rId3">
            <a:alphaModFix/>
          </a:blip>
          <a:srcRect b="0" l="0" r="0" t="0"/>
          <a:stretch/>
        </p:blipFill>
        <p:spPr>
          <a:xfrm>
            <a:off x="2187720" y="2011680"/>
            <a:ext cx="8076240" cy="390348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6" name="Shape 516"/>
        <p:cNvGrpSpPr/>
        <p:nvPr/>
      </p:nvGrpSpPr>
      <p:grpSpPr>
        <a:xfrm>
          <a:off x="0" y="0"/>
          <a:ext cx="0" cy="0"/>
          <a:chOff x="0" y="0"/>
          <a:chExt cx="0" cy="0"/>
        </a:xfrm>
      </p:grpSpPr>
      <p:sp>
        <p:nvSpPr>
          <p:cNvPr id="517" name="Google Shape;517;p5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GENERATE THE NEW TABLE</a:t>
            </a:r>
            <a:endParaRPr b="0" i="0" sz="4000" u="none" cap="none" strike="noStrike">
              <a:latin typeface="Arial"/>
              <a:ea typeface="Arial"/>
              <a:cs typeface="Arial"/>
              <a:sym typeface="Arial"/>
            </a:endParaRPr>
          </a:p>
        </p:txBody>
      </p:sp>
      <p:sp>
        <p:nvSpPr>
          <p:cNvPr id="518" name="Google Shape;518;p50"/>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 name="Google Shape;519;p50"/>
          <p:cNvPicPr preferRelativeResize="0"/>
          <p:nvPr/>
        </p:nvPicPr>
        <p:blipFill rotWithShape="1">
          <a:blip r:embed="rId3">
            <a:alphaModFix/>
          </a:blip>
          <a:srcRect b="0" l="0" r="0" t="0"/>
          <a:stretch/>
        </p:blipFill>
        <p:spPr>
          <a:xfrm>
            <a:off x="1371600" y="1910520"/>
            <a:ext cx="6049800" cy="4699080"/>
          </a:xfrm>
          <a:prstGeom prst="rect">
            <a:avLst/>
          </a:prstGeom>
          <a:noFill/>
          <a:ln>
            <a:noFill/>
          </a:ln>
        </p:spPr>
      </p:pic>
      <p:pic>
        <p:nvPicPr>
          <p:cNvPr id="520" name="Google Shape;520;p50"/>
          <p:cNvPicPr preferRelativeResize="0"/>
          <p:nvPr/>
        </p:nvPicPr>
        <p:blipFill rotWithShape="1">
          <a:blip r:embed="rId4">
            <a:alphaModFix/>
          </a:blip>
          <a:srcRect b="0" l="0" r="0" t="0"/>
          <a:stretch/>
        </p:blipFill>
        <p:spPr>
          <a:xfrm>
            <a:off x="8250480" y="2011680"/>
            <a:ext cx="3636720" cy="292248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5" name="Shape 525"/>
        <p:cNvGrpSpPr/>
        <p:nvPr/>
      </p:nvGrpSpPr>
      <p:grpSpPr>
        <a:xfrm>
          <a:off x="0" y="0"/>
          <a:ext cx="0" cy="0"/>
          <a:chOff x="0" y="0"/>
          <a:chExt cx="0" cy="0"/>
        </a:xfrm>
      </p:grpSpPr>
      <p:sp>
        <p:nvSpPr>
          <p:cNvPr id="526" name="Google Shape;526;p51"/>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1"/>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51"/>
          <p:cNvPicPr preferRelativeResize="0"/>
          <p:nvPr/>
        </p:nvPicPr>
        <p:blipFill rotWithShape="1">
          <a:blip r:embed="rId3">
            <a:alphaModFix/>
          </a:blip>
          <a:srcRect b="0" l="0" r="0" t="0"/>
          <a:stretch/>
        </p:blipFill>
        <p:spPr>
          <a:xfrm>
            <a:off x="3780720" y="140040"/>
            <a:ext cx="5915160" cy="654048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52"/>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WHAT’S THE PROBLEM?</a:t>
            </a:r>
            <a:endParaRPr b="0" i="0" sz="4000" u="none" cap="none" strike="noStrike">
              <a:latin typeface="Arial"/>
              <a:ea typeface="Arial"/>
              <a:cs typeface="Arial"/>
              <a:sym typeface="Arial"/>
            </a:endParaRPr>
          </a:p>
        </p:txBody>
      </p:sp>
      <p:sp>
        <p:nvSpPr>
          <p:cNvPr id="535" name="Google Shape;535;p5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 name="Google Shape;536;p52"/>
          <p:cNvPicPr preferRelativeResize="0"/>
          <p:nvPr/>
        </p:nvPicPr>
        <p:blipFill rotWithShape="1">
          <a:blip r:embed="rId3">
            <a:alphaModFix/>
          </a:blip>
          <a:srcRect b="0" l="0" r="0" t="0"/>
          <a:stretch/>
        </p:blipFill>
        <p:spPr>
          <a:xfrm>
            <a:off x="2452320" y="2619360"/>
            <a:ext cx="7285320" cy="161748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0" name="Shape 540"/>
        <p:cNvGrpSpPr/>
        <p:nvPr/>
      </p:nvGrpSpPr>
      <p:grpSpPr>
        <a:xfrm>
          <a:off x="0" y="0"/>
          <a:ext cx="0" cy="0"/>
          <a:chOff x="0" y="0"/>
          <a:chExt cx="0" cy="0"/>
        </a:xfrm>
      </p:grpSpPr>
      <p:sp>
        <p:nvSpPr>
          <p:cNvPr id="541" name="Google Shape;541;p53"/>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3"/>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Apart from redundancy, are there any other problems?</a:t>
            </a:r>
            <a:endParaRPr b="0" i="0" sz="2200" u="none" cap="none" strike="noStrike">
              <a:latin typeface="Arial"/>
              <a:ea typeface="Arial"/>
              <a:cs typeface="Arial"/>
              <a:sym typeface="Arial"/>
            </a:endParaRPr>
          </a:p>
        </p:txBody>
      </p:sp>
      <p:pic>
        <p:nvPicPr>
          <p:cNvPr id="543" name="Google Shape;543;p53"/>
          <p:cNvPicPr preferRelativeResize="0"/>
          <p:nvPr/>
        </p:nvPicPr>
        <p:blipFill rotWithShape="1">
          <a:blip r:embed="rId3">
            <a:alphaModFix/>
          </a:blip>
          <a:srcRect b="0" l="0" r="0" t="0"/>
          <a:stretch/>
        </p:blipFill>
        <p:spPr>
          <a:xfrm>
            <a:off x="1202760" y="1792800"/>
            <a:ext cx="7066440" cy="3655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p54"/>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PROBLEM?</a:t>
            </a:r>
            <a:endParaRPr b="0" i="0" sz="4000" u="none" cap="none" strike="noStrike">
              <a:latin typeface="Arial"/>
              <a:ea typeface="Arial"/>
              <a:cs typeface="Arial"/>
              <a:sym typeface="Arial"/>
            </a:endParaRPr>
          </a:p>
        </p:txBody>
      </p:sp>
      <p:sp>
        <p:nvSpPr>
          <p:cNvPr id="549" name="Google Shape;549;p54"/>
          <p:cNvSpPr/>
          <p:nvPr/>
        </p:nvSpPr>
        <p:spPr>
          <a:xfrm>
            <a:off x="1202760" y="2011680"/>
            <a:ext cx="9781920" cy="44794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Apart from redundancy, are there any other problems?</a:t>
            </a:r>
            <a:endParaRPr b="0" i="0" sz="2200" u="none" cap="none" strike="noStrike">
              <a:latin typeface="Arial"/>
              <a:ea typeface="Arial"/>
              <a:cs typeface="Arial"/>
              <a:sym typeface="Arial"/>
            </a:endParaRPr>
          </a:p>
        </p:txBody>
      </p:sp>
      <p:pic>
        <p:nvPicPr>
          <p:cNvPr id="550" name="Google Shape;550;p54"/>
          <p:cNvPicPr preferRelativeResize="0"/>
          <p:nvPr/>
        </p:nvPicPr>
        <p:blipFill rotWithShape="1">
          <a:blip r:embed="rId3">
            <a:alphaModFix/>
          </a:blip>
          <a:srcRect b="0" l="0" r="0" t="0"/>
          <a:stretch/>
        </p:blipFill>
        <p:spPr>
          <a:xfrm>
            <a:off x="235800" y="2011680"/>
            <a:ext cx="7066440" cy="3655800"/>
          </a:xfrm>
          <a:prstGeom prst="rect">
            <a:avLst/>
          </a:prstGeom>
          <a:noFill/>
          <a:ln>
            <a:noFill/>
          </a:ln>
        </p:spPr>
      </p:pic>
      <p:pic>
        <p:nvPicPr>
          <p:cNvPr id="551" name="Google Shape;551;p54"/>
          <p:cNvPicPr preferRelativeResize="0"/>
          <p:nvPr/>
        </p:nvPicPr>
        <p:blipFill rotWithShape="1">
          <a:blip r:embed="rId4">
            <a:alphaModFix/>
          </a:blip>
          <a:srcRect b="0" l="0" r="0" t="0"/>
          <a:stretch/>
        </p:blipFill>
        <p:spPr>
          <a:xfrm>
            <a:off x="7701840" y="2482920"/>
            <a:ext cx="4250160" cy="318492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6" name="Shape 556"/>
        <p:cNvGrpSpPr/>
        <p:nvPr/>
      </p:nvGrpSpPr>
      <p:grpSpPr>
        <a:xfrm>
          <a:off x="0" y="0"/>
          <a:ext cx="0" cy="0"/>
          <a:chOff x="0" y="0"/>
          <a:chExt cx="0" cy="0"/>
        </a:xfrm>
      </p:grpSpPr>
      <p:sp>
        <p:nvSpPr>
          <p:cNvPr id="557" name="Google Shape;557;p55"/>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INSERTION ANOMALY</a:t>
            </a:r>
            <a:endParaRPr b="0" i="0" sz="4000" u="none" cap="none" strike="noStrike">
              <a:latin typeface="Arial"/>
              <a:ea typeface="Arial"/>
              <a:cs typeface="Arial"/>
              <a:sym typeface="Arial"/>
            </a:endParaRPr>
          </a:p>
        </p:txBody>
      </p:sp>
      <p:sp>
        <p:nvSpPr>
          <p:cNvPr id="558" name="Google Shape;558;p55"/>
          <p:cNvSpPr/>
          <p:nvPr/>
        </p:nvSpPr>
        <p:spPr>
          <a:xfrm>
            <a:off x="1202760" y="2011680"/>
            <a:ext cx="9781920" cy="438696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What if we want to add 100 students? </a:t>
            </a:r>
            <a:endParaRPr b="0" i="0" sz="2200" u="none" cap="none" strike="noStrike">
              <a:latin typeface="Arial"/>
              <a:ea typeface="Arial"/>
              <a:cs typeface="Arial"/>
              <a:sym typeface="Arial"/>
            </a:endParaRPr>
          </a:p>
        </p:txBody>
      </p:sp>
      <p:pic>
        <p:nvPicPr>
          <p:cNvPr id="559" name="Google Shape;559;p55"/>
          <p:cNvPicPr preferRelativeResize="0"/>
          <p:nvPr/>
        </p:nvPicPr>
        <p:blipFill rotWithShape="1">
          <a:blip r:embed="rId3">
            <a:alphaModFix/>
          </a:blip>
          <a:srcRect b="0" l="0" r="0" t="0"/>
          <a:stretch/>
        </p:blipFill>
        <p:spPr>
          <a:xfrm>
            <a:off x="194040" y="1792800"/>
            <a:ext cx="7018920" cy="3960720"/>
          </a:xfrm>
          <a:prstGeom prst="rect">
            <a:avLst/>
          </a:prstGeom>
          <a:noFill/>
          <a:ln>
            <a:noFill/>
          </a:ln>
        </p:spPr>
      </p:pic>
      <p:pic>
        <p:nvPicPr>
          <p:cNvPr id="560" name="Google Shape;560;p55"/>
          <p:cNvPicPr preferRelativeResize="0"/>
          <p:nvPr/>
        </p:nvPicPr>
        <p:blipFill rotWithShape="1">
          <a:blip r:embed="rId4">
            <a:alphaModFix/>
          </a:blip>
          <a:srcRect b="0" l="0" r="0" t="0"/>
          <a:stretch/>
        </p:blipFill>
        <p:spPr>
          <a:xfrm>
            <a:off x="8223840" y="2011680"/>
            <a:ext cx="3512880" cy="3217680"/>
          </a:xfrm>
          <a:prstGeom prst="rect">
            <a:avLst/>
          </a:prstGeom>
          <a:noFill/>
          <a:ln>
            <a:noFill/>
          </a:ln>
        </p:spPr>
      </p:pic>
      <p:pic>
        <p:nvPicPr>
          <p:cNvPr id="561" name="Google Shape;561;p55"/>
          <p:cNvPicPr preferRelativeResize="0"/>
          <p:nvPr/>
        </p:nvPicPr>
        <p:blipFill rotWithShape="1">
          <a:blip r:embed="rId5">
            <a:alphaModFix/>
          </a:blip>
          <a:srcRect b="0" l="0" r="0" t="0"/>
          <a:stretch/>
        </p:blipFill>
        <p:spPr>
          <a:xfrm>
            <a:off x="8557920" y="5551200"/>
            <a:ext cx="2427120" cy="40752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5" name="Shape 565"/>
        <p:cNvGrpSpPr/>
        <p:nvPr/>
      </p:nvGrpSpPr>
      <p:grpSpPr>
        <a:xfrm>
          <a:off x="0" y="0"/>
          <a:ext cx="0" cy="0"/>
          <a:chOff x="0" y="0"/>
          <a:chExt cx="0" cy="0"/>
        </a:xfrm>
      </p:grpSpPr>
      <p:sp>
        <p:nvSpPr>
          <p:cNvPr id="566" name="Google Shape;566;p5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DELETION ANOMALY</a:t>
            </a:r>
            <a:endParaRPr b="0" i="0" sz="4000" u="none" cap="none" strike="noStrike">
              <a:latin typeface="Arial"/>
              <a:ea typeface="Arial"/>
              <a:cs typeface="Arial"/>
              <a:sym typeface="Arial"/>
            </a:endParaRPr>
          </a:p>
        </p:txBody>
      </p:sp>
      <p:sp>
        <p:nvSpPr>
          <p:cNvPr id="567" name="Google Shape;567;p5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56"/>
          <p:cNvPicPr preferRelativeResize="0"/>
          <p:nvPr/>
        </p:nvPicPr>
        <p:blipFill rotWithShape="1">
          <a:blip r:embed="rId3">
            <a:alphaModFix/>
          </a:blip>
          <a:srcRect b="0" l="0" r="0" t="0"/>
          <a:stretch/>
        </p:blipFill>
        <p:spPr>
          <a:xfrm>
            <a:off x="963720" y="1529280"/>
            <a:ext cx="7237800" cy="2169720"/>
          </a:xfrm>
          <a:prstGeom prst="rect">
            <a:avLst/>
          </a:prstGeom>
          <a:noFill/>
          <a:ln>
            <a:noFill/>
          </a:ln>
        </p:spPr>
      </p:pic>
      <p:pic>
        <p:nvPicPr>
          <p:cNvPr id="569" name="Google Shape;569;p56"/>
          <p:cNvPicPr preferRelativeResize="0"/>
          <p:nvPr/>
        </p:nvPicPr>
        <p:blipFill rotWithShape="1">
          <a:blip r:embed="rId4">
            <a:alphaModFix/>
          </a:blip>
          <a:srcRect b="0" l="0" r="0" t="0"/>
          <a:stretch/>
        </p:blipFill>
        <p:spPr>
          <a:xfrm>
            <a:off x="316440" y="3889800"/>
            <a:ext cx="6358680" cy="2726280"/>
          </a:xfrm>
          <a:prstGeom prst="rect">
            <a:avLst/>
          </a:prstGeom>
          <a:noFill/>
          <a:ln>
            <a:noFill/>
          </a:ln>
        </p:spPr>
      </p:pic>
      <p:pic>
        <p:nvPicPr>
          <p:cNvPr id="570" name="Google Shape;570;p56"/>
          <p:cNvPicPr preferRelativeResize="0"/>
          <p:nvPr/>
        </p:nvPicPr>
        <p:blipFill rotWithShape="1">
          <a:blip r:embed="rId5">
            <a:alphaModFix/>
          </a:blip>
          <a:srcRect b="0" l="0" r="0" t="0"/>
          <a:stretch/>
        </p:blipFill>
        <p:spPr>
          <a:xfrm>
            <a:off x="6916680" y="4114800"/>
            <a:ext cx="4954680" cy="14839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AGENDA	</a:t>
            </a:r>
            <a:endParaRPr b="0" i="0" sz="4000" u="none" cap="none" strike="noStrike">
              <a:latin typeface="Arial"/>
              <a:ea typeface="Arial"/>
              <a:cs typeface="Arial"/>
              <a:sym typeface="Arial"/>
            </a:endParaRPr>
          </a:p>
        </p:txBody>
      </p:sp>
      <p:sp>
        <p:nvSpPr>
          <p:cNvPr id="120" name="Google Shape;120;p6"/>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rPr b="1" i="0" lang="en-US" sz="2200" u="none" cap="none" strike="noStrike">
                <a:solidFill>
                  <a:srgbClr val="FFFFFF"/>
                </a:solidFill>
                <a:latin typeface="Corbel"/>
                <a:ea typeface="Corbel"/>
                <a:cs typeface="Corbel"/>
                <a:sym typeface="Corbel"/>
              </a:rPr>
              <a:t>Orientation</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2200" u="none" cap="none" strike="noStrike">
                <a:solidFill>
                  <a:srgbClr val="FFFFFF"/>
                </a:solidFill>
                <a:latin typeface="Corbel"/>
                <a:ea typeface="Corbel"/>
                <a:cs typeface="Corbel"/>
                <a:sym typeface="Corbel"/>
              </a:rPr>
              <a:t>Resources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2200" u="none" cap="none" strike="noStrike">
                <a:solidFill>
                  <a:srgbClr val="FFFFFF"/>
                </a:solidFill>
                <a:latin typeface="Corbel"/>
                <a:ea typeface="Corbel"/>
                <a:cs typeface="Corbel"/>
                <a:sym typeface="Corbel"/>
              </a:rPr>
              <a:t>Data analysis Vs data science Vs ML Vs statistics</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lang="en-US" sz="2200">
                <a:solidFill>
                  <a:srgbClr val="FFFFFF"/>
                </a:solidFill>
                <a:latin typeface="Corbel"/>
                <a:ea typeface="Corbel"/>
                <a:cs typeface="Corbel"/>
                <a:sym typeface="Corbel"/>
              </a:rPr>
              <a:t>SQL </a:t>
            </a:r>
            <a:r>
              <a:rPr b="1" i="0" lang="en-US" sz="2200" u="none" cap="none" strike="noStrike">
                <a:solidFill>
                  <a:srgbClr val="FFFFFF"/>
                </a:solidFill>
                <a:latin typeface="Corbel"/>
                <a:ea typeface="Corbel"/>
                <a:cs typeface="Corbel"/>
                <a:sym typeface="Corbel"/>
              </a:rPr>
              <a:t>Project walkthrough</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2200" u="none" cap="none" strike="noStrike">
                <a:solidFill>
                  <a:srgbClr val="FFFFFF"/>
                </a:solidFill>
                <a:latin typeface="Corbel"/>
                <a:ea typeface="Corbel"/>
                <a:cs typeface="Corbel"/>
                <a:sym typeface="Corbel"/>
              </a:rPr>
              <a:t>Breakout room</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4" name="Shape 574"/>
        <p:cNvGrpSpPr/>
        <p:nvPr/>
      </p:nvGrpSpPr>
      <p:grpSpPr>
        <a:xfrm>
          <a:off x="0" y="0"/>
          <a:ext cx="0" cy="0"/>
          <a:chOff x="0" y="0"/>
          <a:chExt cx="0" cy="0"/>
        </a:xfrm>
      </p:grpSpPr>
      <p:sp>
        <p:nvSpPr>
          <p:cNvPr id="575" name="Google Shape;575;p57"/>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MODIFICATION ANOMALY</a:t>
            </a:r>
            <a:endParaRPr b="0" i="0" sz="4000" u="none" cap="none" strike="noStrike">
              <a:latin typeface="Arial"/>
              <a:ea typeface="Arial"/>
              <a:cs typeface="Arial"/>
              <a:sym typeface="Arial"/>
            </a:endParaRPr>
          </a:p>
        </p:txBody>
      </p:sp>
      <p:sp>
        <p:nvSpPr>
          <p:cNvPr id="576" name="Google Shape;576;p57"/>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57"/>
          <p:cNvPicPr preferRelativeResize="0"/>
          <p:nvPr/>
        </p:nvPicPr>
        <p:blipFill rotWithShape="1">
          <a:blip r:embed="rId3">
            <a:alphaModFix/>
          </a:blip>
          <a:srcRect b="0" l="0" r="0" t="0"/>
          <a:stretch/>
        </p:blipFill>
        <p:spPr>
          <a:xfrm>
            <a:off x="2229480" y="2485800"/>
            <a:ext cx="7133040" cy="325584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 name="Shape 582"/>
        <p:cNvGrpSpPr/>
        <p:nvPr/>
      </p:nvGrpSpPr>
      <p:grpSpPr>
        <a:xfrm>
          <a:off x="0" y="0"/>
          <a:ext cx="0" cy="0"/>
          <a:chOff x="0" y="0"/>
          <a:chExt cx="0" cy="0"/>
        </a:xfrm>
      </p:grpSpPr>
      <p:sp>
        <p:nvSpPr>
          <p:cNvPr id="583" name="Google Shape;583;p5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DO FOR ALL AND NEVER MISS  </a:t>
            </a:r>
            <a:endParaRPr b="0" i="0" sz="4000" u="none" cap="none" strike="noStrike">
              <a:latin typeface="Arial"/>
              <a:ea typeface="Arial"/>
              <a:cs typeface="Arial"/>
              <a:sym typeface="Arial"/>
            </a:endParaRPr>
          </a:p>
        </p:txBody>
      </p:sp>
      <p:sp>
        <p:nvSpPr>
          <p:cNvPr id="584" name="Google Shape;584;p58"/>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How to solve?</a:t>
            </a:r>
            <a:endParaRPr b="0" i="0" sz="2200" u="none" cap="none" strike="noStrike">
              <a:latin typeface="Arial"/>
              <a:ea typeface="Arial"/>
              <a:cs typeface="Arial"/>
              <a:sym typeface="Arial"/>
            </a:endParaRPr>
          </a:p>
        </p:txBody>
      </p:sp>
      <p:pic>
        <p:nvPicPr>
          <p:cNvPr id="585" name="Google Shape;585;p58"/>
          <p:cNvPicPr preferRelativeResize="0"/>
          <p:nvPr/>
        </p:nvPicPr>
        <p:blipFill rotWithShape="1">
          <a:blip r:embed="rId3">
            <a:alphaModFix/>
          </a:blip>
          <a:srcRect b="0" l="0" r="0" t="0"/>
          <a:stretch/>
        </p:blipFill>
        <p:spPr>
          <a:xfrm>
            <a:off x="2071080" y="2190600"/>
            <a:ext cx="7133040" cy="338904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9" name="Shape 589"/>
        <p:cNvGrpSpPr/>
        <p:nvPr/>
      </p:nvGrpSpPr>
      <p:grpSpPr>
        <a:xfrm>
          <a:off x="0" y="0"/>
          <a:ext cx="0" cy="0"/>
          <a:chOff x="0" y="0"/>
          <a:chExt cx="0" cy="0"/>
        </a:xfrm>
      </p:grpSpPr>
      <p:sp>
        <p:nvSpPr>
          <p:cNvPr id="590" name="Google Shape;590;p5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a:t>
            </a:r>
            <a:endParaRPr b="0" i="0" sz="4000" u="none" cap="none" strike="noStrike">
              <a:latin typeface="Arial"/>
              <a:ea typeface="Arial"/>
              <a:cs typeface="Arial"/>
              <a:sym typeface="Arial"/>
            </a:endParaRPr>
          </a:p>
        </p:txBody>
      </p:sp>
      <p:sp>
        <p:nvSpPr>
          <p:cNvPr id="591" name="Google Shape;591;p5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59"/>
          <p:cNvPicPr preferRelativeResize="0"/>
          <p:nvPr/>
        </p:nvPicPr>
        <p:blipFill rotWithShape="1">
          <a:blip r:embed="rId3">
            <a:alphaModFix/>
          </a:blip>
          <a:srcRect b="0" l="0" r="0" t="0"/>
          <a:stretch/>
        </p:blipFill>
        <p:spPr>
          <a:xfrm>
            <a:off x="1774800" y="2321280"/>
            <a:ext cx="7409160" cy="411336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sp>
        <p:nvSpPr>
          <p:cNvPr id="598" name="Google Shape;598;p6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ELIMINATE REDUNDANCY?</a:t>
            </a:r>
            <a:endParaRPr b="0" i="0" sz="4000" u="none" cap="none" strike="noStrike">
              <a:latin typeface="Arial"/>
              <a:ea typeface="Arial"/>
              <a:cs typeface="Arial"/>
              <a:sym typeface="Arial"/>
            </a:endParaRPr>
          </a:p>
        </p:txBody>
      </p:sp>
      <p:sp>
        <p:nvSpPr>
          <p:cNvPr id="599" name="Google Shape;599;p60"/>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60"/>
          <p:cNvPicPr preferRelativeResize="0"/>
          <p:nvPr/>
        </p:nvPicPr>
        <p:blipFill rotWithShape="1">
          <a:blip r:embed="rId3">
            <a:alphaModFix/>
          </a:blip>
          <a:srcRect b="0" l="0" r="0" t="0"/>
          <a:stretch/>
        </p:blipFill>
        <p:spPr>
          <a:xfrm>
            <a:off x="1202760" y="2504880"/>
            <a:ext cx="8381160" cy="321768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5" name="Shape 605"/>
        <p:cNvGrpSpPr/>
        <p:nvPr/>
      </p:nvGrpSpPr>
      <p:grpSpPr>
        <a:xfrm>
          <a:off x="0" y="0"/>
          <a:ext cx="0" cy="0"/>
          <a:chOff x="0" y="0"/>
          <a:chExt cx="0" cy="0"/>
        </a:xfrm>
      </p:grpSpPr>
      <p:sp>
        <p:nvSpPr>
          <p:cNvPr id="606" name="Google Shape;606;p61"/>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INSERT, UPDATE &amp; DELETE NOW?</a:t>
            </a:r>
            <a:endParaRPr b="0" i="0" sz="4000" u="none" cap="none" strike="noStrike">
              <a:latin typeface="Arial"/>
              <a:ea typeface="Arial"/>
              <a:cs typeface="Arial"/>
              <a:sym typeface="Arial"/>
            </a:endParaRPr>
          </a:p>
        </p:txBody>
      </p:sp>
      <p:sp>
        <p:nvSpPr>
          <p:cNvPr id="607" name="Google Shape;607;p61"/>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61"/>
          <p:cNvPicPr preferRelativeResize="0"/>
          <p:nvPr/>
        </p:nvPicPr>
        <p:blipFill rotWithShape="1">
          <a:blip r:embed="rId3">
            <a:alphaModFix/>
          </a:blip>
          <a:srcRect b="0" l="0" r="0" t="0"/>
          <a:stretch/>
        </p:blipFill>
        <p:spPr>
          <a:xfrm>
            <a:off x="1702800" y="2167200"/>
            <a:ext cx="8362080" cy="3084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2" name="Shape 612"/>
        <p:cNvGrpSpPr/>
        <p:nvPr/>
      </p:nvGrpSpPr>
      <p:grpSpPr>
        <a:xfrm>
          <a:off x="0" y="0"/>
          <a:ext cx="0" cy="0"/>
          <a:chOff x="0" y="0"/>
          <a:chExt cx="0" cy="0"/>
        </a:xfrm>
      </p:grpSpPr>
      <p:sp>
        <p:nvSpPr>
          <p:cNvPr id="613" name="Google Shape;613;p62"/>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DELETION SOLVED</a:t>
            </a:r>
            <a:endParaRPr b="0" i="0" sz="4000" u="none" cap="none" strike="noStrike">
              <a:latin typeface="Arial"/>
              <a:ea typeface="Arial"/>
              <a:cs typeface="Arial"/>
              <a:sym typeface="Arial"/>
            </a:endParaRPr>
          </a:p>
        </p:txBody>
      </p:sp>
      <p:sp>
        <p:nvSpPr>
          <p:cNvPr id="614" name="Google Shape;614;p6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62"/>
          <p:cNvPicPr preferRelativeResize="0"/>
          <p:nvPr/>
        </p:nvPicPr>
        <p:blipFill rotWithShape="1">
          <a:blip r:embed="rId3">
            <a:alphaModFix/>
          </a:blip>
          <a:srcRect b="0" l="0" r="0" t="0"/>
          <a:stretch/>
        </p:blipFill>
        <p:spPr>
          <a:xfrm>
            <a:off x="1878840" y="2412360"/>
            <a:ext cx="7904520" cy="276984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0" name="Shape 620"/>
        <p:cNvGrpSpPr/>
        <p:nvPr/>
      </p:nvGrpSpPr>
      <p:grpSpPr>
        <a:xfrm>
          <a:off x="0" y="0"/>
          <a:ext cx="0" cy="0"/>
          <a:chOff x="0" y="0"/>
          <a:chExt cx="0" cy="0"/>
        </a:xfrm>
      </p:grpSpPr>
      <p:sp>
        <p:nvSpPr>
          <p:cNvPr id="621" name="Google Shape;621;p63"/>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MORE INFO</a:t>
            </a:r>
            <a:endParaRPr b="0" i="0" sz="4000" u="none" cap="none" strike="noStrike">
              <a:latin typeface="Arial"/>
              <a:ea typeface="Arial"/>
              <a:cs typeface="Arial"/>
              <a:sym typeface="Arial"/>
            </a:endParaRPr>
          </a:p>
        </p:txBody>
      </p:sp>
      <p:sp>
        <p:nvSpPr>
          <p:cNvPr id="622" name="Google Shape;622;p63"/>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63"/>
          <p:cNvPicPr preferRelativeResize="0"/>
          <p:nvPr/>
        </p:nvPicPr>
        <p:blipFill rotWithShape="1">
          <a:blip r:embed="rId3">
            <a:alphaModFix/>
          </a:blip>
          <a:srcRect b="0" l="0" r="0" t="0"/>
          <a:stretch/>
        </p:blipFill>
        <p:spPr>
          <a:xfrm>
            <a:off x="1455480" y="3013920"/>
            <a:ext cx="8916480" cy="2199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7" name="Shape 627"/>
        <p:cNvGrpSpPr/>
        <p:nvPr/>
      </p:nvGrpSpPr>
      <p:grpSpPr>
        <a:xfrm>
          <a:off x="0" y="0"/>
          <a:ext cx="0" cy="0"/>
          <a:chOff x="0" y="0"/>
          <a:chExt cx="0" cy="0"/>
        </a:xfrm>
      </p:grpSpPr>
      <p:sp>
        <p:nvSpPr>
          <p:cNvPr id="628" name="Google Shape;628;p64"/>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RULES OF NORMALIZATION</a:t>
            </a:r>
            <a:endParaRPr b="0" i="0" sz="4000" u="none" cap="none" strike="noStrike">
              <a:latin typeface="Arial"/>
              <a:ea typeface="Arial"/>
              <a:cs typeface="Arial"/>
              <a:sym typeface="Arial"/>
            </a:endParaRPr>
          </a:p>
        </p:txBody>
      </p:sp>
      <p:sp>
        <p:nvSpPr>
          <p:cNvPr id="629" name="Google Shape;629;p64"/>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455040" lvl="0" marL="457200" marR="0" rtl="0" algn="l">
              <a:lnSpc>
                <a:spcPct val="90000"/>
              </a:lnSpc>
              <a:spcBef>
                <a:spcPts val="0"/>
              </a:spcBef>
              <a:spcAft>
                <a:spcPts val="0"/>
              </a:spcAft>
              <a:buClr>
                <a:srgbClr val="FFFFFF"/>
              </a:buClr>
              <a:buSzPts val="2400"/>
              <a:buFont typeface="Corbel"/>
              <a:buAutoNum type="arabicPeriod"/>
            </a:pPr>
            <a:r>
              <a:rPr b="1" i="0" lang="en-US" sz="2400" u="none" cap="none" strike="noStrike">
                <a:solidFill>
                  <a:srgbClr val="FFFFFF"/>
                </a:solidFill>
                <a:latin typeface="Corbel"/>
                <a:ea typeface="Corbel"/>
                <a:cs typeface="Corbel"/>
                <a:sym typeface="Corbel"/>
              </a:rPr>
              <a:t>unique primary key</a:t>
            </a:r>
            <a:endParaRPr b="0" i="0" sz="2400" u="none" cap="none" strike="noStrike">
              <a:latin typeface="Arial"/>
              <a:ea typeface="Arial"/>
              <a:cs typeface="Arial"/>
              <a:sym typeface="Arial"/>
            </a:endParaRPr>
          </a:p>
          <a:p>
            <a:pPr indent="-455040" lvl="0" marL="457200" marR="0" rtl="0" algn="l">
              <a:lnSpc>
                <a:spcPct val="90000"/>
              </a:lnSpc>
              <a:spcBef>
                <a:spcPts val="1400"/>
              </a:spcBef>
              <a:spcAft>
                <a:spcPts val="0"/>
              </a:spcAft>
              <a:buClr>
                <a:srgbClr val="FFFFFF"/>
              </a:buClr>
              <a:buSzPts val="2400"/>
              <a:buFont typeface="Corbel"/>
              <a:buAutoNum type="arabicPeriod"/>
            </a:pPr>
            <a:r>
              <a:rPr b="1" i="0" lang="en-US" sz="2400" u="none" cap="none" strike="noStrike">
                <a:solidFill>
                  <a:srgbClr val="FFFFFF"/>
                </a:solidFill>
                <a:latin typeface="Corbel"/>
                <a:ea typeface="Corbel"/>
                <a:cs typeface="Corbel"/>
                <a:sym typeface="Corbel"/>
              </a:rPr>
              <a:t>Non-key relate to primary key</a:t>
            </a:r>
            <a:endParaRPr b="0" i="0" sz="2400" u="none" cap="none" strike="noStrike">
              <a:latin typeface="Arial"/>
              <a:ea typeface="Arial"/>
              <a:cs typeface="Arial"/>
              <a:sym typeface="Arial"/>
            </a:endParaRPr>
          </a:p>
          <a:p>
            <a:pPr indent="-455040" lvl="0" marL="457200" marR="0" rtl="0" algn="l">
              <a:lnSpc>
                <a:spcPct val="90000"/>
              </a:lnSpc>
              <a:spcBef>
                <a:spcPts val="1400"/>
              </a:spcBef>
              <a:spcAft>
                <a:spcPts val="0"/>
              </a:spcAft>
              <a:buClr>
                <a:srgbClr val="FFFFFF"/>
              </a:buClr>
              <a:buSzPts val="2400"/>
              <a:buFont typeface="Corbel"/>
              <a:buAutoNum type="arabicPeriod"/>
            </a:pPr>
            <a:r>
              <a:rPr b="1" i="0" lang="en-US" sz="2400" u="none" cap="none" strike="noStrike">
                <a:solidFill>
                  <a:srgbClr val="FFFFFF"/>
                </a:solidFill>
                <a:latin typeface="Corbel"/>
                <a:ea typeface="Corbel"/>
                <a:cs typeface="Corbel"/>
                <a:sym typeface="Corbel"/>
              </a:rPr>
              <a:t>Non-key don’t relate to each others.</a:t>
            </a:r>
            <a:endParaRPr b="0" i="0" sz="2400" u="none" cap="none" strike="noStrike">
              <a:latin typeface="Arial"/>
              <a:ea typeface="Arial"/>
              <a:cs typeface="Arial"/>
              <a:sym typeface="Arial"/>
            </a:endParaRPr>
          </a:p>
          <a:p>
            <a:pPr indent="-455040" lvl="0" marL="457200" marR="0" rtl="0" algn="l">
              <a:lnSpc>
                <a:spcPct val="90000"/>
              </a:lnSpc>
              <a:spcBef>
                <a:spcPts val="1400"/>
              </a:spcBef>
              <a:spcAft>
                <a:spcPts val="0"/>
              </a:spcAft>
              <a:buClr>
                <a:srgbClr val="FFFFFF"/>
              </a:buClr>
              <a:buSzPts val="2400"/>
              <a:buFont typeface="Corbel"/>
              <a:buAutoNum type="arabicPeriod"/>
            </a:pPr>
            <a:r>
              <a:rPr b="1" i="0" lang="en-US" sz="2400" u="none" cap="none" strike="noStrike">
                <a:solidFill>
                  <a:srgbClr val="FFFFFF"/>
                </a:solidFill>
                <a:latin typeface="Corbel"/>
                <a:ea typeface="Corbel"/>
                <a:cs typeface="Corbel"/>
                <a:sym typeface="Corbel"/>
              </a:rPr>
              <a:t>More rules ...</a:t>
            </a:r>
            <a:endParaRPr b="0" i="0" sz="2400" u="none" cap="none" strike="noStrike">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pic>
        <p:nvPicPr>
          <p:cNvPr id="634" name="Google Shape;634;p65"/>
          <p:cNvPicPr preferRelativeResize="0"/>
          <p:nvPr/>
        </p:nvPicPr>
        <p:blipFill rotWithShape="1">
          <a:blip r:embed="rId3">
            <a:alphaModFix/>
          </a:blip>
          <a:srcRect b="0" l="0" r="0" t="0"/>
          <a:stretch/>
        </p:blipFill>
        <p:spPr>
          <a:xfrm>
            <a:off x="91440" y="1195200"/>
            <a:ext cx="4113720" cy="1272960"/>
          </a:xfrm>
          <a:prstGeom prst="rect">
            <a:avLst/>
          </a:prstGeom>
          <a:noFill/>
          <a:ln>
            <a:noFill/>
          </a:ln>
        </p:spPr>
      </p:pic>
      <p:pic>
        <p:nvPicPr>
          <p:cNvPr id="635" name="Google Shape;635;p65"/>
          <p:cNvPicPr preferRelativeResize="0"/>
          <p:nvPr/>
        </p:nvPicPr>
        <p:blipFill rotWithShape="1">
          <a:blip r:embed="rId4">
            <a:alphaModFix/>
          </a:blip>
          <a:srcRect b="0" l="0" r="0" t="0"/>
          <a:stretch/>
        </p:blipFill>
        <p:spPr>
          <a:xfrm>
            <a:off x="2834640" y="2675520"/>
            <a:ext cx="8228520" cy="1895760"/>
          </a:xfrm>
          <a:prstGeom prst="rect">
            <a:avLst/>
          </a:prstGeom>
          <a:noFill/>
          <a:ln>
            <a:noFill/>
          </a:ln>
        </p:spPr>
      </p:pic>
      <p:pic>
        <p:nvPicPr>
          <p:cNvPr id="636" name="Google Shape;636;p65"/>
          <p:cNvPicPr preferRelativeResize="0"/>
          <p:nvPr/>
        </p:nvPicPr>
        <p:blipFill rotWithShape="1">
          <a:blip r:embed="rId5">
            <a:alphaModFix/>
          </a:blip>
          <a:srcRect b="0" l="0" r="0" t="0"/>
          <a:stretch/>
        </p:blipFill>
        <p:spPr>
          <a:xfrm>
            <a:off x="2377800" y="4778640"/>
            <a:ext cx="8137080" cy="1895760"/>
          </a:xfrm>
          <a:prstGeom prst="rect">
            <a:avLst/>
          </a:prstGeom>
          <a:noFill/>
          <a:ln>
            <a:noFill/>
          </a:ln>
        </p:spPr>
      </p:pic>
      <p:sp>
        <p:nvSpPr>
          <p:cNvPr id="637" name="Google Shape;637;p65"/>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Export to database</a:t>
            </a:r>
            <a:endParaRPr b="0" i="0" sz="4400" u="none" cap="none" strike="noStrike">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pic>
        <p:nvPicPr>
          <p:cNvPr id="642" name="Google Shape;642;p66"/>
          <p:cNvPicPr preferRelativeResize="0"/>
          <p:nvPr/>
        </p:nvPicPr>
        <p:blipFill rotWithShape="1">
          <a:blip r:embed="rId3">
            <a:alphaModFix/>
          </a:blip>
          <a:srcRect b="0" l="0" r="0" t="0"/>
          <a:stretch/>
        </p:blipFill>
        <p:spPr>
          <a:xfrm>
            <a:off x="192600" y="1645920"/>
            <a:ext cx="5292720" cy="2219760"/>
          </a:xfrm>
          <a:prstGeom prst="rect">
            <a:avLst/>
          </a:prstGeom>
          <a:noFill/>
          <a:ln>
            <a:noFill/>
          </a:ln>
        </p:spPr>
      </p:pic>
      <p:pic>
        <p:nvPicPr>
          <p:cNvPr id="643" name="Google Shape;643;p66"/>
          <p:cNvPicPr preferRelativeResize="0"/>
          <p:nvPr/>
        </p:nvPicPr>
        <p:blipFill rotWithShape="1">
          <a:blip r:embed="rId4">
            <a:alphaModFix/>
          </a:blip>
          <a:srcRect b="0" l="0" r="0" t="0"/>
          <a:stretch/>
        </p:blipFill>
        <p:spPr>
          <a:xfrm>
            <a:off x="7498080" y="1645920"/>
            <a:ext cx="4348080" cy="2193480"/>
          </a:xfrm>
          <a:prstGeom prst="rect">
            <a:avLst/>
          </a:prstGeom>
          <a:noFill/>
          <a:ln>
            <a:noFill/>
          </a:ln>
        </p:spPr>
      </p:pic>
      <p:pic>
        <p:nvPicPr>
          <p:cNvPr id="644" name="Google Shape;644;p66"/>
          <p:cNvPicPr preferRelativeResize="0"/>
          <p:nvPr/>
        </p:nvPicPr>
        <p:blipFill rotWithShape="1">
          <a:blip r:embed="rId5">
            <a:alphaModFix/>
          </a:blip>
          <a:srcRect b="0" l="0" r="0" t="0"/>
          <a:stretch/>
        </p:blipFill>
        <p:spPr>
          <a:xfrm>
            <a:off x="2297520" y="4138920"/>
            <a:ext cx="5831280" cy="2718000"/>
          </a:xfrm>
          <a:prstGeom prst="rect">
            <a:avLst/>
          </a:prstGeom>
          <a:noFill/>
          <a:ln>
            <a:noFill/>
          </a:ln>
        </p:spPr>
      </p:pic>
      <p:sp>
        <p:nvSpPr>
          <p:cNvPr id="645" name="Google Shape;645;p66"/>
          <p:cNvSpPr/>
          <p:nvPr/>
        </p:nvSpPr>
        <p:spPr>
          <a:xfrm>
            <a:off x="609480" y="273600"/>
            <a:ext cx="10971360" cy="1143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Importing from a database</a:t>
            </a:r>
            <a:endParaRPr b="0" i="0" sz="44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7"/>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POINTS TO CONSIDER</a:t>
            </a:r>
            <a:endParaRPr b="0" i="0" sz="4000" u="none" cap="none" strike="noStrike">
              <a:latin typeface="Arial"/>
              <a:ea typeface="Arial"/>
              <a:cs typeface="Arial"/>
              <a:sym typeface="Arial"/>
            </a:endParaRPr>
          </a:p>
        </p:txBody>
      </p:sp>
      <p:sp>
        <p:nvSpPr>
          <p:cNvPr id="127" name="Google Shape;127;p7"/>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180720"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Connect session same time same day</a:t>
            </a:r>
            <a:endParaRPr b="0" i="0" sz="22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Revoking</a:t>
            </a:r>
            <a:endParaRPr b="0" i="0" sz="22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Better come prepared</a:t>
            </a:r>
            <a:endParaRPr b="0" i="0" sz="22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Plagiarism</a:t>
            </a:r>
            <a:endParaRPr b="0" i="0" sz="2200" u="none" cap="none" strike="noStrike">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9" name="Shape 649"/>
        <p:cNvGrpSpPr/>
        <p:nvPr/>
      </p:nvGrpSpPr>
      <p:grpSpPr>
        <a:xfrm>
          <a:off x="0" y="0"/>
          <a:ext cx="0" cy="0"/>
          <a:chOff x="0" y="0"/>
          <a:chExt cx="0" cy="0"/>
        </a:xfrm>
      </p:grpSpPr>
      <p:sp>
        <p:nvSpPr>
          <p:cNvPr id="650" name="Google Shape;650;p67"/>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أفضل سيناريو </a:t>
            </a:r>
            <a:endParaRPr b="0" i="0" sz="4000" u="none" cap="none" strike="noStrike">
              <a:latin typeface="Arial"/>
              <a:ea typeface="Arial"/>
              <a:cs typeface="Arial"/>
              <a:sym typeface="Arial"/>
            </a:endParaRPr>
          </a:p>
        </p:txBody>
      </p:sp>
      <p:sp>
        <p:nvSpPr>
          <p:cNvPr id="651" name="Google Shape;651;p67"/>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p67"/>
          <p:cNvPicPr preferRelativeResize="0"/>
          <p:nvPr/>
        </p:nvPicPr>
        <p:blipFill rotWithShape="1">
          <a:blip r:embed="rId3">
            <a:alphaModFix/>
          </a:blip>
          <a:srcRect b="0" l="0" r="0" t="0"/>
          <a:stretch/>
        </p:blipFill>
        <p:spPr>
          <a:xfrm>
            <a:off x="5533200" y="2300040"/>
            <a:ext cx="5451480" cy="3627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1418da41ad9_0_375"/>
          <p:cNvSpPr txBox="1"/>
          <p:nvPr>
            <p:ph type="title"/>
          </p:nvPr>
        </p:nvSpPr>
        <p:spPr>
          <a:xfrm>
            <a:off x="614550" y="1038017"/>
            <a:ext cx="10962900" cy="1209900"/>
          </a:xfrm>
          <a:prstGeom prst="rect">
            <a:avLst/>
          </a:prstGeom>
        </p:spPr>
        <p:txBody>
          <a:bodyPr anchorCtr="0" anchor="b" bIns="121900" lIns="121900" spcFirstLastPara="1" rIns="121900" wrap="square" tIns="121900">
            <a:normAutofit fontScale="90000"/>
          </a:bodyPr>
          <a:lstStyle/>
          <a:p>
            <a:pPr indent="0" lvl="0" marL="0" rtl="0" algn="ctr">
              <a:spcBef>
                <a:spcPts val="0"/>
              </a:spcBef>
              <a:spcAft>
                <a:spcPts val="0"/>
              </a:spcAft>
              <a:buNone/>
            </a:pPr>
            <a:r>
              <a:rPr lang="en-US"/>
              <a:t>Data science?</a:t>
            </a:r>
            <a:endParaRPr/>
          </a:p>
        </p:txBody>
      </p:sp>
      <p:pic>
        <p:nvPicPr>
          <p:cNvPr id="659" name="Google Shape;659;g1418da41ad9_0_375"/>
          <p:cNvPicPr preferRelativeResize="0"/>
          <p:nvPr/>
        </p:nvPicPr>
        <p:blipFill>
          <a:blip r:embed="rId3">
            <a:alphaModFix/>
          </a:blip>
          <a:stretch>
            <a:fillRect/>
          </a:stretch>
        </p:blipFill>
        <p:spPr>
          <a:xfrm>
            <a:off x="3847575" y="3214517"/>
            <a:ext cx="3299004" cy="299003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DATA SCIENCE </a:t>
            </a:r>
            <a:endParaRPr b="0" i="0" sz="4000" u="none" cap="none" strike="noStrike">
              <a:latin typeface="Arial"/>
              <a:ea typeface="Arial"/>
              <a:cs typeface="Arial"/>
              <a:sym typeface="Arial"/>
            </a:endParaRPr>
          </a:p>
        </p:txBody>
      </p:sp>
      <p:sp>
        <p:nvSpPr>
          <p:cNvPr id="666" name="Google Shape;666;p68"/>
          <p:cNvSpPr/>
          <p:nvPr/>
        </p:nvSpPr>
        <p:spPr>
          <a:xfrm>
            <a:off x="1202760" y="2011680"/>
            <a:ext cx="9781920" cy="4204080"/>
          </a:xfrm>
          <a:prstGeom prst="rect">
            <a:avLst/>
          </a:prstGeom>
          <a:noFill/>
          <a:ln>
            <a:noFill/>
          </a:ln>
        </p:spPr>
        <p:txBody>
          <a:bodyPr anchorCtr="0" anchor="t" bIns="45000" lIns="90000" spcFirstLastPara="1" rIns="90000" wrap="square" tIns="45000">
            <a:noAutofit/>
          </a:bodyPr>
          <a:lstStyle/>
          <a:p>
            <a:pPr indent="-180720"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Statistics </a:t>
            </a:r>
            <a:endParaRPr b="0" i="0" sz="22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Data science </a:t>
            </a:r>
            <a:endParaRPr b="0" i="0" sz="22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Exploratory data analysis </a:t>
            </a:r>
            <a:endParaRPr b="0" i="0" sz="22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Data analytics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180720"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What and why?</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pic>
        <p:nvPicPr>
          <p:cNvPr id="667" name="Google Shape;667;p68"/>
          <p:cNvPicPr preferRelativeResize="0"/>
          <p:nvPr/>
        </p:nvPicPr>
        <p:blipFill rotWithShape="1">
          <a:blip r:embed="rId3">
            <a:alphaModFix/>
          </a:blip>
          <a:srcRect b="0" l="0" r="0" t="0"/>
          <a:stretch/>
        </p:blipFill>
        <p:spPr>
          <a:xfrm>
            <a:off x="5394960" y="2011680"/>
            <a:ext cx="6636960" cy="186516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DATA SCIENCE </a:t>
            </a:r>
            <a:endParaRPr b="0" i="0" sz="4000" u="none" cap="none" strike="noStrike">
              <a:latin typeface="Arial"/>
              <a:ea typeface="Arial"/>
              <a:cs typeface="Arial"/>
              <a:sym typeface="Arial"/>
            </a:endParaRPr>
          </a:p>
        </p:txBody>
      </p:sp>
      <p:sp>
        <p:nvSpPr>
          <p:cNvPr id="673" name="Google Shape;673;p6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9"/>
          <p:cNvSpPr/>
          <p:nvPr/>
        </p:nvSpPr>
        <p:spPr>
          <a:xfrm>
            <a:off x="640080" y="2761560"/>
            <a:ext cx="11958120" cy="35946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1500" u="none" cap="none" strike="noStrike">
                <a:solidFill>
                  <a:srgbClr val="FFFFFF"/>
                </a:solidFill>
                <a:latin typeface="Corbel"/>
                <a:ea typeface="Corbel"/>
                <a:cs typeface="Corbel"/>
                <a:sym typeface="Corbel"/>
              </a:rPr>
              <a:t>Make data useful</a:t>
            </a:r>
            <a:endParaRPr b="0" i="0" sz="11500" u="none" cap="none" strike="noStrike">
              <a:latin typeface="Arial"/>
              <a:ea typeface="Arial"/>
              <a:cs typeface="Arial"/>
              <a:sym typeface="Arial"/>
            </a:endParaRPr>
          </a:p>
        </p:txBody>
      </p:sp>
      <p:pic>
        <p:nvPicPr>
          <p:cNvPr id="675" name="Google Shape;675;p69"/>
          <p:cNvPicPr preferRelativeResize="0"/>
          <p:nvPr/>
        </p:nvPicPr>
        <p:blipFill rotWithShape="1">
          <a:blip r:embed="rId3">
            <a:alphaModFix/>
          </a:blip>
          <a:srcRect b="0" l="0" r="0" t="0"/>
          <a:stretch/>
        </p:blipFill>
        <p:spPr>
          <a:xfrm>
            <a:off x="8201160" y="4866840"/>
            <a:ext cx="1998360" cy="1989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العركة؟</a:t>
            </a:r>
            <a:endParaRPr b="0" i="0" sz="4000" u="none" cap="none" strike="noStrike">
              <a:latin typeface="Arial"/>
              <a:ea typeface="Arial"/>
              <a:cs typeface="Arial"/>
              <a:sym typeface="Arial"/>
            </a:endParaRPr>
          </a:p>
        </p:txBody>
      </p:sp>
      <p:sp>
        <p:nvSpPr>
          <p:cNvPr id="681" name="Google Shape;681;p70"/>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2" name="Google Shape;682;p70"/>
          <p:cNvPicPr preferRelativeResize="0"/>
          <p:nvPr/>
        </p:nvPicPr>
        <p:blipFill rotWithShape="1">
          <a:blip r:embed="rId3">
            <a:alphaModFix/>
          </a:blip>
          <a:srcRect b="0" l="0" r="0" t="0"/>
          <a:stretch/>
        </p:blipFill>
        <p:spPr>
          <a:xfrm>
            <a:off x="960840" y="2011680"/>
            <a:ext cx="8104680" cy="4475160"/>
          </a:xfrm>
          <a:prstGeom prst="rect">
            <a:avLst/>
          </a:prstGeom>
          <a:noFill/>
          <a:ln>
            <a:noFill/>
          </a:ln>
        </p:spPr>
      </p:pic>
      <p:sp>
        <p:nvSpPr>
          <p:cNvPr id="683" name="Google Shape;683;p70"/>
          <p:cNvSpPr/>
          <p:nvPr/>
        </p:nvSpPr>
        <p:spPr>
          <a:xfrm>
            <a:off x="8474040" y="5879160"/>
            <a:ext cx="27597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What’s the difference?</a:t>
            </a:r>
            <a:endParaRPr b="0" i="0" sz="1800" u="none" cap="none" strike="noStrike">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1"/>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ANALYTICS VS STATS VS ML?</a:t>
            </a:r>
            <a:endParaRPr b="0" i="0" sz="4000" u="none" cap="none" strike="noStrike">
              <a:latin typeface="Arial"/>
              <a:ea typeface="Arial"/>
              <a:cs typeface="Arial"/>
              <a:sym typeface="Arial"/>
            </a:endParaRPr>
          </a:p>
        </p:txBody>
      </p:sp>
      <p:sp>
        <p:nvSpPr>
          <p:cNvPr id="690" name="Google Shape;690;p71"/>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1" name="Google Shape;691;p71"/>
          <p:cNvPicPr preferRelativeResize="0"/>
          <p:nvPr/>
        </p:nvPicPr>
        <p:blipFill rotWithShape="1">
          <a:blip r:embed="rId3">
            <a:alphaModFix/>
          </a:blip>
          <a:srcRect b="0" l="0" r="0" t="0"/>
          <a:stretch/>
        </p:blipFill>
        <p:spPr>
          <a:xfrm>
            <a:off x="2407680" y="2053080"/>
            <a:ext cx="5542200" cy="3055680"/>
          </a:xfrm>
          <a:prstGeom prst="rect">
            <a:avLst/>
          </a:prstGeom>
          <a:noFill/>
          <a:ln>
            <a:noFill/>
          </a:ln>
        </p:spPr>
      </p:pic>
      <p:pic>
        <p:nvPicPr>
          <p:cNvPr id="692" name="Google Shape;692;p71"/>
          <p:cNvPicPr preferRelativeResize="0"/>
          <p:nvPr/>
        </p:nvPicPr>
        <p:blipFill rotWithShape="1">
          <a:blip r:embed="rId4">
            <a:alphaModFix/>
          </a:blip>
          <a:srcRect b="0" l="0" r="0" t="0"/>
          <a:stretch/>
        </p:blipFill>
        <p:spPr>
          <a:xfrm>
            <a:off x="2407680" y="5529960"/>
            <a:ext cx="5281200" cy="507960"/>
          </a:xfrm>
          <a:prstGeom prst="rect">
            <a:avLst/>
          </a:prstGeom>
          <a:noFill/>
          <a:ln>
            <a:noFill/>
          </a:ln>
        </p:spPr>
      </p:pic>
      <p:pic>
        <p:nvPicPr>
          <p:cNvPr id="693" name="Google Shape;693;p71"/>
          <p:cNvPicPr preferRelativeResize="0"/>
          <p:nvPr/>
        </p:nvPicPr>
        <p:blipFill rotWithShape="1">
          <a:blip r:embed="rId5">
            <a:alphaModFix/>
          </a:blip>
          <a:srcRect b="0" l="0" r="0" t="0"/>
          <a:stretch/>
        </p:blipFill>
        <p:spPr>
          <a:xfrm>
            <a:off x="8344080" y="2493720"/>
            <a:ext cx="3845520" cy="17870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2"/>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2"/>
          <p:cNvSpPr/>
          <p:nvPr/>
        </p:nvSpPr>
        <p:spPr>
          <a:xfrm>
            <a:off x="640080" y="2761560"/>
            <a:ext cx="11958120" cy="35946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1500" u="none" cap="none" strike="noStrike">
                <a:solidFill>
                  <a:srgbClr val="FFFFFF"/>
                </a:solidFill>
                <a:latin typeface="Corbel"/>
                <a:ea typeface="Corbel"/>
                <a:cs typeface="Corbel"/>
                <a:sym typeface="Corbel"/>
              </a:rPr>
              <a:t>Make data useful</a:t>
            </a:r>
            <a:endParaRPr b="0" i="0" sz="11500" u="none" cap="none" strike="noStrike">
              <a:latin typeface="Arial"/>
              <a:ea typeface="Arial"/>
              <a:cs typeface="Arial"/>
              <a:sym typeface="Arial"/>
            </a:endParaRPr>
          </a:p>
        </p:txBody>
      </p:sp>
      <p:pic>
        <p:nvPicPr>
          <p:cNvPr id="701" name="Google Shape;701;p72"/>
          <p:cNvPicPr preferRelativeResize="0"/>
          <p:nvPr/>
        </p:nvPicPr>
        <p:blipFill rotWithShape="1">
          <a:blip r:embed="rId3">
            <a:alphaModFix/>
          </a:blip>
          <a:srcRect b="0" l="0" r="0" t="0"/>
          <a:stretch/>
        </p:blipFill>
        <p:spPr>
          <a:xfrm>
            <a:off x="8201160" y="4866840"/>
            <a:ext cx="1998360" cy="1989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3"/>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العركة؟</a:t>
            </a:r>
            <a:endParaRPr b="0" i="0" sz="4000" u="none" cap="none" strike="noStrike">
              <a:latin typeface="Arial"/>
              <a:ea typeface="Arial"/>
              <a:cs typeface="Arial"/>
              <a:sym typeface="Arial"/>
            </a:endParaRPr>
          </a:p>
        </p:txBody>
      </p:sp>
      <p:sp>
        <p:nvSpPr>
          <p:cNvPr id="707" name="Google Shape;707;p73"/>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73"/>
          <p:cNvPicPr preferRelativeResize="0"/>
          <p:nvPr/>
        </p:nvPicPr>
        <p:blipFill rotWithShape="1">
          <a:blip r:embed="rId3">
            <a:alphaModFix/>
          </a:blip>
          <a:srcRect b="0" l="0" r="0" t="0"/>
          <a:stretch/>
        </p:blipFill>
        <p:spPr>
          <a:xfrm>
            <a:off x="960840" y="2011680"/>
            <a:ext cx="8104680" cy="4475160"/>
          </a:xfrm>
          <a:prstGeom prst="rect">
            <a:avLst/>
          </a:prstGeom>
          <a:noFill/>
          <a:ln>
            <a:noFill/>
          </a:ln>
        </p:spPr>
      </p:pic>
      <p:sp>
        <p:nvSpPr>
          <p:cNvPr id="709" name="Google Shape;709;p73"/>
          <p:cNvSpPr/>
          <p:nvPr/>
        </p:nvSpPr>
        <p:spPr>
          <a:xfrm>
            <a:off x="8474040" y="5879160"/>
            <a:ext cx="27597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What’s the difference?</a:t>
            </a:r>
            <a:endParaRPr b="0" i="0" sz="1800" u="none" cap="none" strike="noStrike">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4"/>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ANALYTICS VS (STATISTICS/AI/ML/DP)</a:t>
            </a:r>
            <a:endParaRPr b="0" i="0" sz="4000" u="none" cap="none" strike="noStrike">
              <a:latin typeface="Arial"/>
              <a:ea typeface="Arial"/>
              <a:cs typeface="Arial"/>
              <a:sym typeface="Arial"/>
            </a:endParaRPr>
          </a:p>
        </p:txBody>
      </p:sp>
      <p:sp>
        <p:nvSpPr>
          <p:cNvPr id="715" name="Google Shape;715;p74"/>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بسبب قطة.. الشرطة التركية توقف مواطنا وتحيله للمحاكمة - وكالة أنباء تركيا" id="716" name="Google Shape;716;p74"/>
          <p:cNvPicPr preferRelativeResize="0"/>
          <p:nvPr/>
        </p:nvPicPr>
        <p:blipFill rotWithShape="1">
          <a:blip r:embed="rId3">
            <a:alphaModFix/>
          </a:blip>
          <a:srcRect b="0" l="0" r="0" t="0"/>
          <a:stretch/>
        </p:blipFill>
        <p:spPr>
          <a:xfrm>
            <a:off x="509760" y="2199960"/>
            <a:ext cx="7525080" cy="4234680"/>
          </a:xfrm>
          <a:prstGeom prst="rect">
            <a:avLst/>
          </a:prstGeom>
          <a:noFill/>
          <a:ln>
            <a:noFill/>
          </a:ln>
        </p:spPr>
      </p:pic>
      <p:pic>
        <p:nvPicPr>
          <p:cNvPr id="717" name="Google Shape;717;p74"/>
          <p:cNvPicPr preferRelativeResize="0"/>
          <p:nvPr/>
        </p:nvPicPr>
        <p:blipFill rotWithShape="1">
          <a:blip r:embed="rId4">
            <a:alphaModFix/>
          </a:blip>
          <a:srcRect b="0" l="0" r="0" t="0"/>
          <a:stretch/>
        </p:blipFill>
        <p:spPr>
          <a:xfrm>
            <a:off x="8803800" y="4845960"/>
            <a:ext cx="2874240" cy="1588680"/>
          </a:xfrm>
          <a:prstGeom prst="rect">
            <a:avLst/>
          </a:prstGeom>
          <a:noFill/>
          <a:ln>
            <a:noFill/>
          </a:ln>
        </p:spPr>
      </p:pic>
      <p:pic>
        <p:nvPicPr>
          <p:cNvPr id="718" name="Google Shape;718;p74"/>
          <p:cNvPicPr preferRelativeResize="0"/>
          <p:nvPr/>
        </p:nvPicPr>
        <p:blipFill rotWithShape="1">
          <a:blip r:embed="rId5">
            <a:alphaModFix/>
          </a:blip>
          <a:srcRect b="0" l="0" r="0" t="0"/>
          <a:stretch/>
        </p:blipFill>
        <p:spPr>
          <a:xfrm>
            <a:off x="8037000" y="2747880"/>
            <a:ext cx="3998520" cy="114084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5"/>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U SEE?</a:t>
            </a:r>
            <a:endParaRPr b="0" i="0" sz="4000" u="none" cap="none" strike="noStrike">
              <a:latin typeface="Arial"/>
              <a:ea typeface="Arial"/>
              <a:cs typeface="Arial"/>
              <a:sym typeface="Arial"/>
            </a:endParaRPr>
          </a:p>
        </p:txBody>
      </p:sp>
      <p:sp>
        <p:nvSpPr>
          <p:cNvPr id="724" name="Google Shape;724;p75"/>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5" name="Google Shape;725;p75"/>
          <p:cNvPicPr preferRelativeResize="0"/>
          <p:nvPr/>
        </p:nvPicPr>
        <p:blipFill rotWithShape="1">
          <a:blip r:embed="rId3">
            <a:alphaModFix/>
          </a:blip>
          <a:srcRect b="0" l="0" r="0" t="0"/>
          <a:stretch/>
        </p:blipFill>
        <p:spPr>
          <a:xfrm>
            <a:off x="4631040" y="2011680"/>
            <a:ext cx="3560760" cy="4761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GETTING STARTED  </a:t>
            </a:r>
            <a:endParaRPr b="0" i="0" sz="4000" u="none" cap="none" strike="noStrike">
              <a:latin typeface="Arial"/>
              <a:ea typeface="Arial"/>
              <a:cs typeface="Arial"/>
              <a:sym typeface="Arial"/>
            </a:endParaRPr>
          </a:p>
        </p:txBody>
      </p:sp>
      <p:sp>
        <p:nvSpPr>
          <p:cNvPr id="134" name="Google Shape;134;p8"/>
          <p:cNvSpPr/>
          <p:nvPr/>
        </p:nvSpPr>
        <p:spPr>
          <a:xfrm>
            <a:off x="1202760" y="2011680"/>
            <a:ext cx="9781920" cy="42040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p:txBody>
      </p:sp>
      <p:pic>
        <p:nvPicPr>
          <p:cNvPr id="135" name="Google Shape;135;p8"/>
          <p:cNvPicPr preferRelativeResize="0"/>
          <p:nvPr/>
        </p:nvPicPr>
        <p:blipFill rotWithShape="1">
          <a:blip r:embed="rId3">
            <a:alphaModFix/>
          </a:blip>
          <a:srcRect b="0" l="0" r="0" t="0"/>
          <a:stretch/>
        </p:blipFill>
        <p:spPr>
          <a:xfrm>
            <a:off x="5068080" y="2462400"/>
            <a:ext cx="1180080" cy="1324800"/>
          </a:xfrm>
          <a:prstGeom prst="rect">
            <a:avLst/>
          </a:prstGeom>
          <a:noFill/>
          <a:ln>
            <a:noFill/>
          </a:ln>
        </p:spPr>
      </p:pic>
      <p:pic>
        <p:nvPicPr>
          <p:cNvPr id="136" name="Google Shape;136;p8"/>
          <p:cNvPicPr preferRelativeResize="0"/>
          <p:nvPr/>
        </p:nvPicPr>
        <p:blipFill rotWithShape="1">
          <a:blip r:embed="rId4">
            <a:alphaModFix/>
          </a:blip>
          <a:srcRect b="0" l="0" r="0" t="0"/>
          <a:stretch/>
        </p:blipFill>
        <p:spPr>
          <a:xfrm>
            <a:off x="6516000" y="224280"/>
            <a:ext cx="2432520" cy="1409040"/>
          </a:xfrm>
          <a:prstGeom prst="rect">
            <a:avLst/>
          </a:prstGeom>
          <a:noFill/>
          <a:ln>
            <a:noFill/>
          </a:ln>
        </p:spPr>
      </p:pic>
      <p:pic>
        <p:nvPicPr>
          <p:cNvPr id="137" name="Google Shape;137;p8"/>
          <p:cNvPicPr preferRelativeResize="0"/>
          <p:nvPr/>
        </p:nvPicPr>
        <p:blipFill rotWithShape="1">
          <a:blip r:embed="rId5">
            <a:alphaModFix/>
          </a:blip>
          <a:srcRect b="0" l="0" r="0" t="0"/>
          <a:stretch/>
        </p:blipFill>
        <p:spPr>
          <a:xfrm>
            <a:off x="1414080" y="2574000"/>
            <a:ext cx="3120840" cy="559800"/>
          </a:xfrm>
          <a:prstGeom prst="rect">
            <a:avLst/>
          </a:prstGeom>
          <a:noFill/>
          <a:ln>
            <a:noFill/>
          </a:ln>
        </p:spPr>
      </p:pic>
      <p:pic>
        <p:nvPicPr>
          <p:cNvPr id="138" name="Google Shape;138;p8"/>
          <p:cNvPicPr preferRelativeResize="0"/>
          <p:nvPr/>
        </p:nvPicPr>
        <p:blipFill rotWithShape="1">
          <a:blip r:embed="rId6">
            <a:alphaModFix/>
          </a:blip>
          <a:srcRect b="0" l="0" r="0" t="0"/>
          <a:stretch/>
        </p:blipFill>
        <p:spPr>
          <a:xfrm>
            <a:off x="6891480" y="2446200"/>
            <a:ext cx="1463400" cy="1341000"/>
          </a:xfrm>
          <a:prstGeom prst="rect">
            <a:avLst/>
          </a:prstGeom>
          <a:noFill/>
          <a:ln>
            <a:noFill/>
          </a:ln>
        </p:spPr>
      </p:pic>
      <p:pic>
        <p:nvPicPr>
          <p:cNvPr id="139" name="Google Shape;139;p8"/>
          <p:cNvPicPr preferRelativeResize="0"/>
          <p:nvPr/>
        </p:nvPicPr>
        <p:blipFill rotWithShape="1">
          <a:blip r:embed="rId7">
            <a:alphaModFix/>
          </a:blip>
          <a:srcRect b="0" l="0" r="0" t="0"/>
          <a:stretch/>
        </p:blipFill>
        <p:spPr>
          <a:xfrm>
            <a:off x="1414080" y="3789360"/>
            <a:ext cx="2845800" cy="1598040"/>
          </a:xfrm>
          <a:prstGeom prst="rect">
            <a:avLst/>
          </a:prstGeom>
          <a:noFill/>
          <a:ln>
            <a:noFill/>
          </a:ln>
        </p:spPr>
      </p:pic>
      <p:pic>
        <p:nvPicPr>
          <p:cNvPr id="140" name="Google Shape;140;p8"/>
          <p:cNvPicPr preferRelativeResize="0"/>
          <p:nvPr/>
        </p:nvPicPr>
        <p:blipFill rotWithShape="1">
          <a:blip r:embed="rId8">
            <a:alphaModFix/>
          </a:blip>
          <a:srcRect b="0" l="0" r="0" t="0"/>
          <a:stretch/>
        </p:blipFill>
        <p:spPr>
          <a:xfrm>
            <a:off x="6876000" y="4114800"/>
            <a:ext cx="2960280" cy="1540800"/>
          </a:xfrm>
          <a:prstGeom prst="rect">
            <a:avLst/>
          </a:prstGeom>
          <a:noFill/>
          <a:ln>
            <a:noFill/>
          </a:ln>
        </p:spPr>
      </p:pic>
      <p:sp>
        <p:nvSpPr>
          <p:cNvPr id="141" name="Google Shape;141;p8"/>
          <p:cNvSpPr/>
          <p:nvPr/>
        </p:nvSpPr>
        <p:spPr>
          <a:xfrm>
            <a:off x="2611080" y="5665680"/>
            <a:ext cx="6093720" cy="9126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sng" cap="none" strike="noStrike">
                <a:solidFill>
                  <a:srgbClr val="6EAC1C"/>
                </a:solidFill>
                <a:latin typeface="Corbel"/>
                <a:ea typeface="Corbel"/>
                <a:cs typeface="Corbel"/>
                <a:sym typeface="Corbel"/>
                <a:hlinkClick r:id="rId9">
                  <a:extLst>
                    <a:ext uri="{A12FA001-AC4F-418D-AE19-62706E023703}">
                      <ahyp:hlinkClr val="tx"/>
                    </a:ext>
                  </a:extLst>
                </a:hlinkClick>
              </a:rPr>
              <a:t>https://www.udacity.com/bertelsmann-tech-scholarships</a:t>
            </a:r>
            <a:r>
              <a:rPr b="0" i="0" lang="en-US" sz="1800" u="none" cap="none" strike="noStrike">
                <a:solidFill>
                  <a:srgbClr val="FFFFFF"/>
                </a:solidFill>
                <a:latin typeface="Corbel"/>
                <a:ea typeface="Corbel"/>
                <a:cs typeface="Corbel"/>
                <a:sym typeface="Corbel"/>
              </a:rPr>
              <a:t> </a:t>
            </a:r>
            <a:endParaRPr b="0" i="0" sz="1800" u="none" cap="none" strike="noStrike">
              <a:latin typeface="Arial"/>
              <a:ea typeface="Arial"/>
              <a:cs typeface="Arial"/>
              <a:sym typeface="Arial"/>
            </a:endParaRPr>
          </a:p>
        </p:txBody>
      </p:sp>
      <p:sp>
        <p:nvSpPr>
          <p:cNvPr id="142" name="Google Shape;142;p8"/>
          <p:cNvSpPr/>
          <p:nvPr/>
        </p:nvSpPr>
        <p:spPr>
          <a:xfrm>
            <a:off x="10058400" y="6216475"/>
            <a:ext cx="1180200" cy="345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highlight>
                  <a:srgbClr val="FFFF00"/>
                </a:highlight>
                <a:latin typeface="Arial"/>
                <a:ea typeface="Arial"/>
                <a:cs typeface="Arial"/>
                <a:sym typeface="Arial"/>
              </a:rPr>
              <a:t>Link</a:t>
            </a:r>
            <a:r>
              <a:rPr lang="en-US" sz="1800">
                <a:highlight>
                  <a:srgbClr val="FFFF00"/>
                </a:highlight>
              </a:rPr>
              <a:t>s</a:t>
            </a:r>
            <a:r>
              <a:rPr b="0" i="0" lang="en-US" sz="1800" u="none" cap="none" strike="noStrike">
                <a:solidFill>
                  <a:srgbClr val="000000"/>
                </a:solidFill>
                <a:highlight>
                  <a:srgbClr val="FFFF00"/>
                </a:highlight>
                <a:latin typeface="Arial"/>
                <a:ea typeface="Arial"/>
                <a:cs typeface="Arial"/>
                <a:sym typeface="Arial"/>
              </a:rPr>
              <a:t>?</a:t>
            </a:r>
            <a:endParaRPr b="0" i="0" sz="1800" u="none" cap="none" strike="noStrike">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U SEE, AGAIN?</a:t>
            </a:r>
            <a:endParaRPr b="0" i="0" sz="4000" u="none" cap="none" strike="noStrike">
              <a:latin typeface="Arial"/>
              <a:ea typeface="Arial"/>
              <a:cs typeface="Arial"/>
              <a:sym typeface="Arial"/>
            </a:endParaRPr>
          </a:p>
        </p:txBody>
      </p:sp>
      <p:sp>
        <p:nvSpPr>
          <p:cNvPr id="732" name="Google Shape;732;p7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76"/>
          <p:cNvPicPr preferRelativeResize="0"/>
          <p:nvPr/>
        </p:nvPicPr>
        <p:blipFill rotWithShape="1">
          <a:blip r:embed="rId3">
            <a:alphaModFix/>
          </a:blip>
          <a:srcRect b="0" l="0" r="0" t="0"/>
          <a:stretch/>
        </p:blipFill>
        <p:spPr>
          <a:xfrm>
            <a:off x="0" y="2085120"/>
            <a:ext cx="5738040" cy="4220640"/>
          </a:xfrm>
          <a:prstGeom prst="rect">
            <a:avLst/>
          </a:prstGeom>
          <a:noFill/>
          <a:ln>
            <a:noFill/>
          </a:ln>
        </p:spPr>
      </p:pic>
      <p:pic>
        <p:nvPicPr>
          <p:cNvPr id="734" name="Google Shape;734;p76"/>
          <p:cNvPicPr preferRelativeResize="0"/>
          <p:nvPr/>
        </p:nvPicPr>
        <p:blipFill rotWithShape="1">
          <a:blip r:embed="rId4">
            <a:alphaModFix/>
          </a:blip>
          <a:srcRect b="0" l="0" r="0" t="0"/>
          <a:stretch/>
        </p:blipFill>
        <p:spPr>
          <a:xfrm>
            <a:off x="6371280" y="2394000"/>
            <a:ext cx="5522040" cy="3602520"/>
          </a:xfrm>
          <a:prstGeom prst="rect">
            <a:avLst/>
          </a:prstGeom>
          <a:noFill/>
          <a:ln>
            <a:noFill/>
          </a:ln>
        </p:spPr>
      </p:pic>
      <p:sp>
        <p:nvSpPr>
          <p:cNvPr id="735" name="Google Shape;735;p76"/>
          <p:cNvSpPr/>
          <p:nvPr/>
        </p:nvSpPr>
        <p:spPr>
          <a:xfrm>
            <a:off x="8350200" y="6307920"/>
            <a:ext cx="196884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12 sec shake?</a:t>
            </a:r>
            <a:endParaRPr b="0" i="0" sz="1800" u="none" cap="none" strike="noStrike">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7"/>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7"/>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2" name="Google Shape;742;p77"/>
          <p:cNvPicPr preferRelativeResize="0"/>
          <p:nvPr/>
        </p:nvPicPr>
        <p:blipFill rotWithShape="1">
          <a:blip r:embed="rId3">
            <a:alphaModFix/>
          </a:blip>
          <a:srcRect b="0" l="0" r="0" t="0"/>
          <a:stretch/>
        </p:blipFill>
        <p:spPr>
          <a:xfrm>
            <a:off x="2323440" y="2757240"/>
            <a:ext cx="7542720" cy="1341000"/>
          </a:xfrm>
          <a:prstGeom prst="rect">
            <a:avLst/>
          </a:prstGeom>
          <a:noFill/>
          <a:ln>
            <a:noFill/>
          </a:ln>
        </p:spPr>
      </p:pic>
      <p:pic>
        <p:nvPicPr>
          <p:cNvPr id="743" name="Google Shape;743;p77"/>
          <p:cNvPicPr preferRelativeResize="0"/>
          <p:nvPr/>
        </p:nvPicPr>
        <p:blipFill rotWithShape="1">
          <a:blip r:embed="rId4">
            <a:alphaModFix/>
          </a:blip>
          <a:srcRect b="0" l="0" r="0" t="0"/>
          <a:stretch/>
        </p:blipFill>
        <p:spPr>
          <a:xfrm>
            <a:off x="2323440" y="4846320"/>
            <a:ext cx="7542720" cy="109332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8"/>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ANALYTICS VS (STATISTICS/AI/ML/DP)</a:t>
            </a:r>
            <a:endParaRPr b="0" i="0" sz="4000" u="none" cap="none" strike="noStrike">
              <a:latin typeface="Arial"/>
              <a:ea typeface="Arial"/>
              <a:cs typeface="Arial"/>
              <a:sym typeface="Arial"/>
            </a:endParaRPr>
          </a:p>
        </p:txBody>
      </p:sp>
      <p:sp>
        <p:nvSpPr>
          <p:cNvPr id="749" name="Google Shape;749;p78"/>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بسبب قطة.. الشرطة التركية توقف مواطنا وتحيله للمحاكمة - وكالة أنباء تركيا" id="750" name="Google Shape;750;p78"/>
          <p:cNvPicPr preferRelativeResize="0"/>
          <p:nvPr/>
        </p:nvPicPr>
        <p:blipFill rotWithShape="1">
          <a:blip r:embed="rId3">
            <a:alphaModFix/>
          </a:blip>
          <a:srcRect b="0" l="0" r="0" t="0"/>
          <a:stretch/>
        </p:blipFill>
        <p:spPr>
          <a:xfrm>
            <a:off x="509760" y="2199960"/>
            <a:ext cx="7525080" cy="4234680"/>
          </a:xfrm>
          <a:prstGeom prst="rect">
            <a:avLst/>
          </a:prstGeom>
          <a:noFill/>
          <a:ln>
            <a:noFill/>
          </a:ln>
        </p:spPr>
      </p:pic>
      <p:pic>
        <p:nvPicPr>
          <p:cNvPr id="751" name="Google Shape;751;p78"/>
          <p:cNvPicPr preferRelativeResize="0"/>
          <p:nvPr/>
        </p:nvPicPr>
        <p:blipFill rotWithShape="1">
          <a:blip r:embed="rId4">
            <a:alphaModFix/>
          </a:blip>
          <a:srcRect b="0" l="0" r="0" t="0"/>
          <a:stretch/>
        </p:blipFill>
        <p:spPr>
          <a:xfrm>
            <a:off x="8803800" y="4845960"/>
            <a:ext cx="2874240" cy="1588680"/>
          </a:xfrm>
          <a:prstGeom prst="rect">
            <a:avLst/>
          </a:prstGeom>
          <a:noFill/>
          <a:ln>
            <a:noFill/>
          </a:ln>
        </p:spPr>
      </p:pic>
      <p:pic>
        <p:nvPicPr>
          <p:cNvPr id="752" name="Google Shape;752;p78"/>
          <p:cNvPicPr preferRelativeResize="0"/>
          <p:nvPr/>
        </p:nvPicPr>
        <p:blipFill rotWithShape="1">
          <a:blip r:embed="rId5">
            <a:alphaModFix/>
          </a:blip>
          <a:srcRect b="0" l="0" r="0" t="0"/>
          <a:stretch/>
        </p:blipFill>
        <p:spPr>
          <a:xfrm>
            <a:off x="8037000" y="2747880"/>
            <a:ext cx="3998520" cy="114084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9"/>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9" name="Google Shape;759;p79"/>
          <p:cNvPicPr preferRelativeResize="0"/>
          <p:nvPr/>
        </p:nvPicPr>
        <p:blipFill rotWithShape="1">
          <a:blip r:embed="rId3">
            <a:alphaModFix/>
          </a:blip>
          <a:srcRect b="0" l="0" r="0" t="0"/>
          <a:stretch/>
        </p:blipFill>
        <p:spPr>
          <a:xfrm>
            <a:off x="2060640" y="1852200"/>
            <a:ext cx="8066520" cy="452268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0"/>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DATA ANALYTICS </a:t>
            </a:r>
            <a:endParaRPr b="0" i="0" sz="4000" u="none" cap="none" strike="noStrike">
              <a:latin typeface="Arial"/>
              <a:ea typeface="Arial"/>
              <a:cs typeface="Arial"/>
              <a:sym typeface="Arial"/>
            </a:endParaRPr>
          </a:p>
        </p:txBody>
      </p:sp>
      <p:sp>
        <p:nvSpPr>
          <p:cNvPr id="766" name="Google Shape;766;p80"/>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p80"/>
          <p:cNvPicPr preferRelativeResize="0"/>
          <p:nvPr/>
        </p:nvPicPr>
        <p:blipFill rotWithShape="1">
          <a:blip r:embed="rId3">
            <a:alphaModFix/>
          </a:blip>
          <a:srcRect b="0" l="0" r="0" t="0"/>
          <a:stretch/>
        </p:blipFill>
        <p:spPr>
          <a:xfrm>
            <a:off x="4074120" y="2279520"/>
            <a:ext cx="2546280" cy="718920"/>
          </a:xfrm>
          <a:prstGeom prst="rect">
            <a:avLst/>
          </a:prstGeom>
          <a:noFill/>
          <a:ln>
            <a:noFill/>
          </a:ln>
        </p:spPr>
      </p:pic>
      <p:pic>
        <p:nvPicPr>
          <p:cNvPr id="768" name="Google Shape;768;p80"/>
          <p:cNvPicPr preferRelativeResize="0"/>
          <p:nvPr/>
        </p:nvPicPr>
        <p:blipFill rotWithShape="1">
          <a:blip r:embed="rId4">
            <a:alphaModFix/>
          </a:blip>
          <a:srcRect b="0" l="0" r="0" t="0"/>
          <a:stretch/>
        </p:blipFill>
        <p:spPr>
          <a:xfrm>
            <a:off x="2377440" y="2717640"/>
            <a:ext cx="1561680" cy="589680"/>
          </a:xfrm>
          <a:prstGeom prst="rect">
            <a:avLst/>
          </a:prstGeom>
          <a:noFill/>
          <a:ln>
            <a:noFill/>
          </a:ln>
        </p:spPr>
      </p:pic>
      <p:pic>
        <p:nvPicPr>
          <p:cNvPr id="769" name="Google Shape;769;p80"/>
          <p:cNvPicPr preferRelativeResize="0"/>
          <p:nvPr/>
        </p:nvPicPr>
        <p:blipFill rotWithShape="1">
          <a:blip r:embed="rId5">
            <a:alphaModFix/>
          </a:blip>
          <a:srcRect b="0" l="0" r="0" t="0"/>
          <a:stretch/>
        </p:blipFill>
        <p:spPr>
          <a:xfrm>
            <a:off x="7537320" y="2932920"/>
            <a:ext cx="4293000" cy="750600"/>
          </a:xfrm>
          <a:prstGeom prst="rect">
            <a:avLst/>
          </a:prstGeom>
          <a:noFill/>
          <a:ln>
            <a:noFill/>
          </a:ln>
        </p:spPr>
      </p:pic>
      <p:pic>
        <p:nvPicPr>
          <p:cNvPr id="770" name="Google Shape;770;p80"/>
          <p:cNvPicPr preferRelativeResize="0"/>
          <p:nvPr/>
        </p:nvPicPr>
        <p:blipFill rotWithShape="1">
          <a:blip r:embed="rId6">
            <a:alphaModFix/>
          </a:blip>
          <a:srcRect b="0" l="0" r="0" t="0"/>
          <a:stretch/>
        </p:blipFill>
        <p:spPr>
          <a:xfrm>
            <a:off x="3026160" y="3592800"/>
            <a:ext cx="3446280" cy="378720"/>
          </a:xfrm>
          <a:prstGeom prst="rect">
            <a:avLst/>
          </a:prstGeom>
          <a:noFill/>
          <a:ln>
            <a:noFill/>
          </a:ln>
        </p:spPr>
      </p:pic>
      <p:pic>
        <p:nvPicPr>
          <p:cNvPr id="771" name="Google Shape;771;p80"/>
          <p:cNvPicPr preferRelativeResize="0"/>
          <p:nvPr/>
        </p:nvPicPr>
        <p:blipFill rotWithShape="1">
          <a:blip r:embed="rId7">
            <a:alphaModFix/>
          </a:blip>
          <a:srcRect b="0" l="0" r="0" t="0"/>
          <a:stretch/>
        </p:blipFill>
        <p:spPr>
          <a:xfrm>
            <a:off x="7191720" y="2317320"/>
            <a:ext cx="2922480" cy="397800"/>
          </a:xfrm>
          <a:prstGeom prst="rect">
            <a:avLst/>
          </a:prstGeom>
          <a:noFill/>
          <a:ln>
            <a:noFill/>
          </a:ln>
        </p:spPr>
      </p:pic>
      <p:pic>
        <p:nvPicPr>
          <p:cNvPr id="772" name="Google Shape;772;p80"/>
          <p:cNvPicPr preferRelativeResize="0"/>
          <p:nvPr/>
        </p:nvPicPr>
        <p:blipFill rotWithShape="1">
          <a:blip r:embed="rId8">
            <a:alphaModFix/>
          </a:blip>
          <a:srcRect b="0" l="0" r="0" t="0"/>
          <a:stretch/>
        </p:blipFill>
        <p:spPr>
          <a:xfrm>
            <a:off x="1565640" y="4433400"/>
            <a:ext cx="9373320" cy="135324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1"/>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WANT MORE?</a:t>
            </a:r>
            <a:endParaRPr b="0" i="0" sz="4000" u="none" cap="none" strike="noStrike">
              <a:latin typeface="Arial"/>
              <a:ea typeface="Arial"/>
              <a:cs typeface="Arial"/>
              <a:sym typeface="Arial"/>
            </a:endParaRPr>
          </a:p>
        </p:txBody>
      </p:sp>
      <p:sp>
        <p:nvSpPr>
          <p:cNvPr id="779" name="Google Shape;779;p81"/>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0" name="Google Shape;780;p81"/>
          <p:cNvPicPr preferRelativeResize="0"/>
          <p:nvPr/>
        </p:nvPicPr>
        <p:blipFill rotWithShape="1">
          <a:blip r:embed="rId3">
            <a:alphaModFix/>
          </a:blip>
          <a:srcRect b="0" l="0" r="0" t="0"/>
          <a:stretch/>
        </p:blipFill>
        <p:spPr>
          <a:xfrm>
            <a:off x="1556640" y="2162160"/>
            <a:ext cx="9076320" cy="253188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4" name="Shape 784"/>
        <p:cNvGrpSpPr/>
        <p:nvPr/>
      </p:nvGrpSpPr>
      <p:grpSpPr>
        <a:xfrm>
          <a:off x="0" y="0"/>
          <a:ext cx="0" cy="0"/>
          <a:chOff x="0" y="0"/>
          <a:chExt cx="0" cy="0"/>
        </a:xfrm>
      </p:grpSpPr>
      <p:sp>
        <p:nvSpPr>
          <p:cNvPr id="785" name="Google Shape;785;p82"/>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 name="Google Shape;787;p82"/>
          <p:cNvPicPr preferRelativeResize="0"/>
          <p:nvPr/>
        </p:nvPicPr>
        <p:blipFill rotWithShape="1">
          <a:blip r:embed="rId3">
            <a:alphaModFix/>
          </a:blip>
          <a:srcRect b="0" l="0" r="0" t="0"/>
          <a:stretch/>
        </p:blipFill>
        <p:spPr>
          <a:xfrm>
            <a:off x="6382440" y="1291680"/>
            <a:ext cx="5837400" cy="2589120"/>
          </a:xfrm>
          <a:prstGeom prst="rect">
            <a:avLst/>
          </a:prstGeom>
          <a:noFill/>
          <a:ln>
            <a:noFill/>
          </a:ln>
        </p:spPr>
      </p:pic>
      <p:pic>
        <p:nvPicPr>
          <p:cNvPr id="788" name="Google Shape;788;p82"/>
          <p:cNvPicPr preferRelativeResize="0"/>
          <p:nvPr/>
        </p:nvPicPr>
        <p:blipFill rotWithShape="1">
          <a:blip r:embed="rId4">
            <a:alphaModFix/>
          </a:blip>
          <a:srcRect b="0" l="0" r="0" t="0"/>
          <a:stretch/>
        </p:blipFill>
        <p:spPr>
          <a:xfrm>
            <a:off x="53280" y="4565880"/>
            <a:ext cx="5027760" cy="2408040"/>
          </a:xfrm>
          <a:prstGeom prst="rect">
            <a:avLst/>
          </a:prstGeom>
          <a:noFill/>
          <a:ln>
            <a:noFill/>
          </a:ln>
        </p:spPr>
      </p:pic>
      <p:pic>
        <p:nvPicPr>
          <p:cNvPr id="789" name="Google Shape;789;p82"/>
          <p:cNvPicPr preferRelativeResize="0"/>
          <p:nvPr/>
        </p:nvPicPr>
        <p:blipFill rotWithShape="1">
          <a:blip r:embed="rId5">
            <a:alphaModFix/>
          </a:blip>
          <a:srcRect b="0" l="0" r="0" t="0"/>
          <a:stretch/>
        </p:blipFill>
        <p:spPr>
          <a:xfrm rot="-937200">
            <a:off x="52200" y="1566360"/>
            <a:ext cx="9124200" cy="1131480"/>
          </a:xfrm>
          <a:prstGeom prst="rect">
            <a:avLst/>
          </a:prstGeom>
          <a:noFill/>
          <a:ln>
            <a:noFill/>
          </a:ln>
        </p:spPr>
      </p:pic>
      <p:pic>
        <p:nvPicPr>
          <p:cNvPr id="790" name="Google Shape;790;p82"/>
          <p:cNvPicPr preferRelativeResize="0"/>
          <p:nvPr/>
        </p:nvPicPr>
        <p:blipFill rotWithShape="1">
          <a:blip r:embed="rId6">
            <a:alphaModFix/>
          </a:blip>
          <a:srcRect b="0" l="0" r="0" t="0"/>
          <a:stretch/>
        </p:blipFill>
        <p:spPr>
          <a:xfrm>
            <a:off x="3871800" y="389520"/>
            <a:ext cx="7133040" cy="1169640"/>
          </a:xfrm>
          <a:prstGeom prst="rect">
            <a:avLst/>
          </a:prstGeom>
          <a:noFill/>
          <a:ln>
            <a:noFill/>
          </a:ln>
        </p:spPr>
      </p:pic>
      <p:pic>
        <p:nvPicPr>
          <p:cNvPr id="791" name="Google Shape;791;p82"/>
          <p:cNvPicPr preferRelativeResize="0"/>
          <p:nvPr/>
        </p:nvPicPr>
        <p:blipFill rotWithShape="1">
          <a:blip r:embed="rId7">
            <a:alphaModFix/>
          </a:blip>
          <a:srcRect b="0" l="0" r="0" t="0"/>
          <a:stretch/>
        </p:blipFill>
        <p:spPr>
          <a:xfrm>
            <a:off x="3435120" y="2887200"/>
            <a:ext cx="4179960" cy="21888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6" name="Shape 796"/>
        <p:cNvGrpSpPr/>
        <p:nvPr/>
      </p:nvGrpSpPr>
      <p:grpSpPr>
        <a:xfrm>
          <a:off x="0" y="0"/>
          <a:ext cx="0" cy="0"/>
          <a:chOff x="0" y="0"/>
          <a:chExt cx="0" cy="0"/>
        </a:xfrm>
      </p:grpSpPr>
      <p:sp>
        <p:nvSpPr>
          <p:cNvPr id="797" name="Google Shape;797;p83"/>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DATA DRIVEN </a:t>
            </a:r>
            <a:endParaRPr b="0" i="0" sz="4000" u="none" cap="none" strike="noStrike">
              <a:latin typeface="Arial"/>
              <a:ea typeface="Arial"/>
              <a:cs typeface="Arial"/>
              <a:sym typeface="Arial"/>
            </a:endParaRPr>
          </a:p>
        </p:txBody>
      </p:sp>
      <p:sp>
        <p:nvSpPr>
          <p:cNvPr id="798" name="Google Shape;798;p83"/>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p83"/>
          <p:cNvPicPr preferRelativeResize="0"/>
          <p:nvPr/>
        </p:nvPicPr>
        <p:blipFill rotWithShape="1">
          <a:blip r:embed="rId3">
            <a:alphaModFix/>
          </a:blip>
          <a:srcRect b="0" l="0" r="0" t="0"/>
          <a:stretch/>
        </p:blipFill>
        <p:spPr>
          <a:xfrm>
            <a:off x="1300320" y="2053080"/>
            <a:ext cx="8094240" cy="456984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4" name="Shape 804"/>
        <p:cNvGrpSpPr/>
        <p:nvPr/>
      </p:nvGrpSpPr>
      <p:grpSpPr>
        <a:xfrm>
          <a:off x="0" y="0"/>
          <a:ext cx="0" cy="0"/>
          <a:chOff x="0" y="0"/>
          <a:chExt cx="0" cy="0"/>
        </a:xfrm>
      </p:grpSpPr>
      <p:sp>
        <p:nvSpPr>
          <p:cNvPr id="805" name="Google Shape;805;p84"/>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SCENARIO</a:t>
            </a:r>
            <a:endParaRPr b="0" i="0" sz="4000" u="none" cap="none" strike="noStrike">
              <a:latin typeface="Arial"/>
              <a:ea typeface="Arial"/>
              <a:cs typeface="Arial"/>
              <a:sym typeface="Arial"/>
            </a:endParaRPr>
          </a:p>
        </p:txBody>
      </p:sp>
      <p:sp>
        <p:nvSpPr>
          <p:cNvPr id="806" name="Google Shape;806;p84"/>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Online shopping logo design by Ahmad Abbas on Dribbble" id="807" name="Google Shape;807;p84"/>
          <p:cNvPicPr preferRelativeResize="0"/>
          <p:nvPr/>
        </p:nvPicPr>
        <p:blipFill rotWithShape="1">
          <a:blip r:embed="rId3">
            <a:alphaModFix/>
          </a:blip>
          <a:srcRect b="0" l="0" r="0" t="0"/>
          <a:stretch/>
        </p:blipFill>
        <p:spPr>
          <a:xfrm>
            <a:off x="2658600" y="2053080"/>
            <a:ext cx="5834160" cy="437508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2" name="Shape 812"/>
        <p:cNvGrpSpPr/>
        <p:nvPr/>
      </p:nvGrpSpPr>
      <p:grpSpPr>
        <a:xfrm>
          <a:off x="0" y="0"/>
          <a:ext cx="0" cy="0"/>
          <a:chOff x="0" y="0"/>
          <a:chExt cx="0" cy="0"/>
        </a:xfrm>
      </p:grpSpPr>
      <p:sp>
        <p:nvSpPr>
          <p:cNvPr id="813" name="Google Shape;813;p85"/>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U THINK?</a:t>
            </a:r>
            <a:endParaRPr b="0" i="0" sz="4000" u="none" cap="none" strike="noStrike">
              <a:latin typeface="Arial"/>
              <a:ea typeface="Arial"/>
              <a:cs typeface="Arial"/>
              <a:sym typeface="Arial"/>
            </a:endParaRPr>
          </a:p>
        </p:txBody>
      </p:sp>
      <p:sp>
        <p:nvSpPr>
          <p:cNvPr id="814" name="Google Shape;814;p85"/>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5" name="Google Shape;815;p85"/>
          <p:cNvPicPr preferRelativeResize="0"/>
          <p:nvPr/>
        </p:nvPicPr>
        <p:blipFill rotWithShape="1">
          <a:blip r:embed="rId3">
            <a:alphaModFix/>
          </a:blip>
          <a:srcRect b="0" l="0" r="0" t="0"/>
          <a:stretch/>
        </p:blipFill>
        <p:spPr>
          <a:xfrm>
            <a:off x="3744000" y="2371680"/>
            <a:ext cx="3948840" cy="40741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9"/>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GITHUB DEMO</a:t>
            </a:r>
            <a:endParaRPr b="0" i="0" sz="4000" u="none" cap="none" strike="noStrike">
              <a:latin typeface="Arial"/>
              <a:ea typeface="Arial"/>
              <a:cs typeface="Arial"/>
              <a:sym typeface="Arial"/>
            </a:endParaRPr>
          </a:p>
        </p:txBody>
      </p:sp>
      <p:sp>
        <p:nvSpPr>
          <p:cNvPr id="148" name="Google Shape;148;p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9"/>
          <p:cNvPicPr preferRelativeResize="0"/>
          <p:nvPr/>
        </p:nvPicPr>
        <p:blipFill rotWithShape="1">
          <a:blip r:embed="rId3">
            <a:alphaModFix/>
          </a:blip>
          <a:srcRect b="0" l="0" r="0" t="0"/>
          <a:stretch/>
        </p:blipFill>
        <p:spPr>
          <a:xfrm>
            <a:off x="2375280" y="1604520"/>
            <a:ext cx="7439760" cy="3976560"/>
          </a:xfrm>
          <a:prstGeom prst="rect">
            <a:avLst/>
          </a:prstGeom>
          <a:noFill/>
          <a:ln>
            <a:noFill/>
          </a:ln>
        </p:spPr>
      </p:pic>
      <p:sp>
        <p:nvSpPr>
          <p:cNvPr id="150" name="Google Shape;150;p9"/>
          <p:cNvSpPr/>
          <p:nvPr/>
        </p:nvSpPr>
        <p:spPr>
          <a:xfrm>
            <a:off x="609480" y="273600"/>
            <a:ext cx="10971720" cy="114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txBox="1"/>
          <p:nvPr/>
        </p:nvSpPr>
        <p:spPr>
          <a:xfrm>
            <a:off x="407100" y="5918550"/>
            <a:ext cx="97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Roboto"/>
                <a:ea typeface="Roboto"/>
                <a:cs typeface="Roboto"/>
                <a:sym typeface="Roboto"/>
                <a:hlinkClick r:id="rId4"/>
              </a:rPr>
              <a:t>https://github.com/santarabantoosoo/Data-Analysis-NanoDegree-2.0</a:t>
            </a:r>
            <a:r>
              <a:rPr lang="en-US">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0" name="Shape 820"/>
        <p:cNvGrpSpPr/>
        <p:nvPr/>
      </p:nvGrpSpPr>
      <p:grpSpPr>
        <a:xfrm>
          <a:off x="0" y="0"/>
          <a:ext cx="0" cy="0"/>
          <a:chOff x="0" y="0"/>
          <a:chExt cx="0" cy="0"/>
        </a:xfrm>
      </p:grpSpPr>
      <p:sp>
        <p:nvSpPr>
          <p:cNvPr id="821" name="Google Shape;821;p86"/>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DATA-DRIVENNESS DESTROYED</a:t>
            </a:r>
            <a:br>
              <a:rPr b="0" i="0" lang="en-US" sz="1800" u="none" cap="none" strike="noStrike">
                <a:latin typeface="Arial"/>
                <a:ea typeface="Arial"/>
                <a:cs typeface="Arial"/>
                <a:sym typeface="Arial"/>
              </a:rPr>
            </a:br>
            <a:endParaRPr b="0" i="0" sz="4000" u="none" cap="none" strike="noStrike">
              <a:latin typeface="Arial"/>
              <a:ea typeface="Arial"/>
              <a:cs typeface="Arial"/>
              <a:sym typeface="Arial"/>
            </a:endParaRPr>
          </a:p>
        </p:txBody>
      </p:sp>
      <p:sp>
        <p:nvSpPr>
          <p:cNvPr id="822" name="Google Shape;822;p86"/>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86"/>
          <p:cNvPicPr preferRelativeResize="0"/>
          <p:nvPr/>
        </p:nvPicPr>
        <p:blipFill rotWithShape="1">
          <a:blip r:embed="rId3">
            <a:alphaModFix/>
          </a:blip>
          <a:srcRect b="0" l="0" r="0" t="0"/>
          <a:stretch/>
        </p:blipFill>
        <p:spPr>
          <a:xfrm>
            <a:off x="1774080" y="1853280"/>
            <a:ext cx="7147080" cy="4523400"/>
          </a:xfrm>
          <a:prstGeom prst="rect">
            <a:avLst/>
          </a:prstGeom>
          <a:noFill/>
          <a:ln>
            <a:noFill/>
          </a:ln>
        </p:spPr>
      </p:pic>
      <p:sp>
        <p:nvSpPr>
          <p:cNvPr id="824" name="Google Shape;824;p86"/>
          <p:cNvSpPr/>
          <p:nvPr/>
        </p:nvSpPr>
        <p:spPr>
          <a:xfrm>
            <a:off x="9615240" y="6378840"/>
            <a:ext cx="18424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Any idea why?</a:t>
            </a:r>
            <a:endParaRPr b="0" i="0" sz="1800" u="none" cap="none" strike="noStrike">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9" name="Shape 829"/>
        <p:cNvGrpSpPr/>
        <p:nvPr/>
      </p:nvGrpSpPr>
      <p:grpSpPr>
        <a:xfrm>
          <a:off x="0" y="0"/>
          <a:ext cx="0" cy="0"/>
          <a:chOff x="0" y="0"/>
          <a:chExt cx="0" cy="0"/>
        </a:xfrm>
      </p:grpSpPr>
      <p:sp>
        <p:nvSpPr>
          <p:cNvPr id="830" name="Google Shape;830;p87"/>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DATA-DRIVENNESS DESTROYED</a:t>
            </a:r>
            <a:br>
              <a:rPr b="0" i="0" lang="en-US" sz="1800" u="none" cap="none" strike="noStrike">
                <a:latin typeface="Arial"/>
                <a:ea typeface="Arial"/>
                <a:cs typeface="Arial"/>
                <a:sym typeface="Arial"/>
              </a:rPr>
            </a:br>
            <a:endParaRPr b="0" i="0" sz="4000" u="none" cap="none" strike="noStrike">
              <a:latin typeface="Arial"/>
              <a:ea typeface="Arial"/>
              <a:cs typeface="Arial"/>
              <a:sym typeface="Arial"/>
            </a:endParaRPr>
          </a:p>
        </p:txBody>
      </p:sp>
      <p:sp>
        <p:nvSpPr>
          <p:cNvPr id="831" name="Google Shape;831;p87"/>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87"/>
          <p:cNvPicPr preferRelativeResize="0"/>
          <p:nvPr/>
        </p:nvPicPr>
        <p:blipFill rotWithShape="1">
          <a:blip r:embed="rId3">
            <a:alphaModFix/>
          </a:blip>
          <a:srcRect b="0" l="0" r="0" t="0"/>
          <a:stretch/>
        </p:blipFill>
        <p:spPr>
          <a:xfrm>
            <a:off x="1774080" y="1853280"/>
            <a:ext cx="7147080" cy="4523400"/>
          </a:xfrm>
          <a:prstGeom prst="rect">
            <a:avLst/>
          </a:prstGeom>
          <a:noFill/>
          <a:ln>
            <a:noFill/>
          </a:ln>
        </p:spPr>
      </p:pic>
      <p:sp>
        <p:nvSpPr>
          <p:cNvPr id="833" name="Google Shape;833;p87"/>
          <p:cNvSpPr/>
          <p:nvPr/>
        </p:nvSpPr>
        <p:spPr>
          <a:xfrm>
            <a:off x="9178200" y="4480920"/>
            <a:ext cx="3146760" cy="11869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Once we’ve seen the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answer, we’re free to pick</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 the most convenient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question</a:t>
            </a:r>
            <a:endParaRPr b="0" i="0" sz="1800" u="none" cap="none" strike="noStrike">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8" name="Shape 838"/>
        <p:cNvGrpSpPr/>
        <p:nvPr/>
      </p:nvGrpSpPr>
      <p:grpSpPr>
        <a:xfrm>
          <a:off x="0" y="0"/>
          <a:ext cx="0" cy="0"/>
          <a:chOff x="0" y="0"/>
          <a:chExt cx="0" cy="0"/>
        </a:xfrm>
      </p:grpSpPr>
      <p:sp>
        <p:nvSpPr>
          <p:cNvPr id="839" name="Google Shape;839;p88"/>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8"/>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oam Swimming Pool Numbers" id="841" name="Google Shape;841;p88"/>
          <p:cNvPicPr preferRelativeResize="0"/>
          <p:nvPr/>
        </p:nvPicPr>
        <p:blipFill rotWithShape="1">
          <a:blip r:embed="rId3">
            <a:alphaModFix/>
          </a:blip>
          <a:srcRect b="0" l="0" r="0" t="0"/>
          <a:stretch/>
        </p:blipFill>
        <p:spPr>
          <a:xfrm>
            <a:off x="0" y="2053080"/>
            <a:ext cx="5204880" cy="3465720"/>
          </a:xfrm>
          <a:prstGeom prst="rect">
            <a:avLst/>
          </a:prstGeom>
          <a:noFill/>
          <a:ln>
            <a:noFill/>
          </a:ln>
        </p:spPr>
      </p:pic>
      <p:pic>
        <p:nvPicPr>
          <p:cNvPr descr="The Science of Finding Flow | Happiness and Productivity | Christine Carter" id="842" name="Google Shape;842;p88"/>
          <p:cNvPicPr preferRelativeResize="0"/>
          <p:nvPr/>
        </p:nvPicPr>
        <p:blipFill rotWithShape="1">
          <a:blip r:embed="rId4">
            <a:alphaModFix/>
          </a:blip>
          <a:srcRect b="0" l="0" r="0" t="0"/>
          <a:stretch/>
        </p:blipFill>
        <p:spPr>
          <a:xfrm>
            <a:off x="5917680" y="1853280"/>
            <a:ext cx="5536080" cy="3780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7" name="Shape 847"/>
        <p:cNvGrpSpPr/>
        <p:nvPr/>
      </p:nvGrpSpPr>
      <p:grpSpPr>
        <a:xfrm>
          <a:off x="0" y="0"/>
          <a:ext cx="0" cy="0"/>
          <a:chOff x="0" y="0"/>
          <a:chExt cx="0" cy="0"/>
        </a:xfrm>
      </p:grpSpPr>
      <p:sp>
        <p:nvSpPr>
          <p:cNvPr id="848" name="Google Shape;848;p89"/>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9"/>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 name="Google Shape;850;p89"/>
          <p:cNvPicPr preferRelativeResize="0"/>
          <p:nvPr/>
        </p:nvPicPr>
        <p:blipFill rotWithShape="1">
          <a:blip r:embed="rId3">
            <a:alphaModFix/>
          </a:blip>
          <a:srcRect b="0" l="0" r="0" t="0"/>
          <a:stretch/>
        </p:blipFill>
        <p:spPr>
          <a:xfrm>
            <a:off x="2399760" y="2805120"/>
            <a:ext cx="7390440" cy="124596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5" name="Shape 855"/>
        <p:cNvGrpSpPr/>
        <p:nvPr/>
      </p:nvGrpSpPr>
      <p:grpSpPr>
        <a:xfrm>
          <a:off x="0" y="0"/>
          <a:ext cx="0" cy="0"/>
          <a:chOff x="0" y="0"/>
          <a:chExt cx="0" cy="0"/>
        </a:xfrm>
      </p:grpSpPr>
      <p:sp>
        <p:nvSpPr>
          <p:cNvPr id="856" name="Google Shape;856;p90"/>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90"/>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8" name="Google Shape;858;p90"/>
          <p:cNvPicPr preferRelativeResize="0"/>
          <p:nvPr/>
        </p:nvPicPr>
        <p:blipFill rotWithShape="1">
          <a:blip r:embed="rId3">
            <a:alphaModFix/>
          </a:blip>
          <a:srcRect b="0" l="0" r="0" t="0"/>
          <a:stretch/>
        </p:blipFill>
        <p:spPr>
          <a:xfrm>
            <a:off x="594720" y="1923840"/>
            <a:ext cx="11000880" cy="300816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3" name="Shape 863"/>
        <p:cNvGrpSpPr/>
        <p:nvPr/>
      </p:nvGrpSpPr>
      <p:grpSpPr>
        <a:xfrm>
          <a:off x="0" y="0"/>
          <a:ext cx="0" cy="0"/>
          <a:chOff x="0" y="0"/>
          <a:chExt cx="0" cy="0"/>
        </a:xfrm>
      </p:grpSpPr>
      <p:sp>
        <p:nvSpPr>
          <p:cNvPr id="864" name="Google Shape;864;p91"/>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IS IT GOOD?</a:t>
            </a:r>
            <a:endParaRPr b="0" i="0" sz="4000" u="none" cap="none" strike="noStrike">
              <a:latin typeface="Arial"/>
              <a:ea typeface="Arial"/>
              <a:cs typeface="Arial"/>
              <a:sym typeface="Arial"/>
            </a:endParaRPr>
          </a:p>
        </p:txBody>
      </p:sp>
      <p:sp>
        <p:nvSpPr>
          <p:cNvPr id="865" name="Google Shape;865;p91"/>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6" name="Google Shape;866;p91"/>
          <p:cNvPicPr preferRelativeResize="0"/>
          <p:nvPr/>
        </p:nvPicPr>
        <p:blipFill rotWithShape="1">
          <a:blip r:embed="rId3">
            <a:alphaModFix/>
          </a:blip>
          <a:srcRect b="0" l="0" r="0" t="0"/>
          <a:stretch/>
        </p:blipFill>
        <p:spPr>
          <a:xfrm>
            <a:off x="3744000" y="2371680"/>
            <a:ext cx="3948840" cy="407412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0" name="Shape 870"/>
        <p:cNvGrpSpPr/>
        <p:nvPr/>
      </p:nvGrpSpPr>
      <p:grpSpPr>
        <a:xfrm>
          <a:off x="0" y="0"/>
          <a:ext cx="0" cy="0"/>
          <a:chOff x="0" y="0"/>
          <a:chExt cx="0" cy="0"/>
        </a:xfrm>
      </p:grpSpPr>
      <p:sp>
        <p:nvSpPr>
          <p:cNvPr id="871" name="Google Shape;871;p92"/>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92"/>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3" name="Google Shape;873;p92"/>
          <p:cNvPicPr preferRelativeResize="0"/>
          <p:nvPr/>
        </p:nvPicPr>
        <p:blipFill rotWithShape="1">
          <a:blip r:embed="rId3">
            <a:alphaModFix/>
          </a:blip>
          <a:srcRect b="0" l="0" r="0" t="0"/>
          <a:stretch/>
        </p:blipFill>
        <p:spPr>
          <a:xfrm>
            <a:off x="2109240" y="2528640"/>
            <a:ext cx="7971480" cy="17982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8" name="Shape 878"/>
        <p:cNvGrpSpPr/>
        <p:nvPr/>
      </p:nvGrpSpPr>
      <p:grpSpPr>
        <a:xfrm>
          <a:off x="0" y="0"/>
          <a:ext cx="0" cy="0"/>
          <a:chOff x="0" y="0"/>
          <a:chExt cx="0" cy="0"/>
        </a:xfrm>
      </p:grpSpPr>
      <p:sp>
        <p:nvSpPr>
          <p:cNvPr id="879" name="Google Shape;879;p93"/>
          <p:cNvSpPr/>
          <p:nvPr/>
        </p:nvSpPr>
        <p:spPr>
          <a:xfrm>
            <a:off x="1202760" y="284040"/>
            <a:ext cx="9781920" cy="15066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 </a:t>
            </a:r>
            <a:endParaRPr b="0" i="0" sz="4000" u="none" cap="none" strike="noStrike">
              <a:latin typeface="Arial"/>
              <a:ea typeface="Arial"/>
              <a:cs typeface="Arial"/>
              <a:sym typeface="Arial"/>
            </a:endParaRPr>
          </a:p>
        </p:txBody>
      </p:sp>
      <p:sp>
        <p:nvSpPr>
          <p:cNvPr id="880" name="Google Shape;880;p93"/>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e Math Wizard (@MathematicalWiz) | Twitter" id="881" name="Google Shape;881;p93"/>
          <p:cNvPicPr preferRelativeResize="0"/>
          <p:nvPr/>
        </p:nvPicPr>
        <p:blipFill rotWithShape="1">
          <a:blip r:embed="rId3">
            <a:alphaModFix/>
          </a:blip>
          <a:srcRect b="0" l="0" r="0" t="0"/>
          <a:stretch/>
        </p:blipFill>
        <p:spPr>
          <a:xfrm>
            <a:off x="3443400" y="2390760"/>
            <a:ext cx="3807720" cy="380772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5" name="Shape 885"/>
        <p:cNvGrpSpPr/>
        <p:nvPr/>
      </p:nvGrpSpPr>
      <p:grpSpPr>
        <a:xfrm>
          <a:off x="0" y="0"/>
          <a:ext cx="0" cy="0"/>
          <a:chOff x="0" y="0"/>
          <a:chExt cx="0" cy="0"/>
        </a:xfrm>
      </p:grpSpPr>
      <p:sp>
        <p:nvSpPr>
          <p:cNvPr id="886" name="Google Shape;886;p94"/>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4"/>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8" name="Google Shape;888;p94"/>
          <p:cNvPicPr preferRelativeResize="0"/>
          <p:nvPr/>
        </p:nvPicPr>
        <p:blipFill rotWithShape="1">
          <a:blip r:embed="rId3">
            <a:alphaModFix/>
          </a:blip>
          <a:srcRect b="0" l="0" r="0" t="0"/>
          <a:stretch/>
        </p:blipFill>
        <p:spPr>
          <a:xfrm>
            <a:off x="2003400" y="1004760"/>
            <a:ext cx="5894640" cy="4275000"/>
          </a:xfrm>
          <a:prstGeom prst="rect">
            <a:avLst/>
          </a:prstGeom>
          <a:noFill/>
          <a:ln>
            <a:noFill/>
          </a:ln>
        </p:spPr>
      </p:pic>
      <p:sp>
        <p:nvSpPr>
          <p:cNvPr id="889" name="Google Shape;889;p94"/>
          <p:cNvSpPr/>
          <p:nvPr/>
        </p:nvSpPr>
        <p:spPr>
          <a:xfrm>
            <a:off x="10332000" y="4502880"/>
            <a:ext cx="12340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But why?</a:t>
            </a:r>
            <a:endParaRPr b="0" i="0" sz="1800" u="none" cap="none" strike="noStrike">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4" name="Shape 894"/>
        <p:cNvGrpSpPr/>
        <p:nvPr/>
      </p:nvGrpSpPr>
      <p:grpSpPr>
        <a:xfrm>
          <a:off x="0" y="0"/>
          <a:ext cx="0" cy="0"/>
          <a:chOff x="0" y="0"/>
          <a:chExt cx="0" cy="0"/>
        </a:xfrm>
      </p:grpSpPr>
      <p:sp>
        <p:nvSpPr>
          <p:cNvPr id="895" name="Google Shape;895;p95"/>
          <p:cNvSpPr/>
          <p:nvPr/>
        </p:nvSpPr>
        <p:spPr>
          <a:xfrm>
            <a:off x="1202760" y="284040"/>
            <a:ext cx="978192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5"/>
          <p:cNvSpPr/>
          <p:nvPr/>
        </p:nvSpPr>
        <p:spPr>
          <a:xfrm>
            <a:off x="1202760" y="2011680"/>
            <a:ext cx="9781920" cy="420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 name="Google Shape;897;p95"/>
          <p:cNvPicPr preferRelativeResize="0"/>
          <p:nvPr/>
        </p:nvPicPr>
        <p:blipFill rotWithShape="1">
          <a:blip r:embed="rId3">
            <a:alphaModFix/>
          </a:blip>
          <a:srcRect b="0" l="0" r="0" t="0"/>
          <a:stretch/>
        </p:blipFill>
        <p:spPr>
          <a:xfrm>
            <a:off x="3209040" y="1534680"/>
            <a:ext cx="4732920" cy="47116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2021-02-25T12:34:12Z</dcterms:created>
  <dc:creator>santarabantoosoo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2</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127</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219</vt:i4>
  </property>
</Properties>
</file>